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73" r:id="rId8"/>
    <p:sldId id="262" r:id="rId9"/>
    <p:sldId id="264" r:id="rId10"/>
    <p:sldId id="263" r:id="rId11"/>
    <p:sldId id="265" r:id="rId12"/>
    <p:sldId id="266" r:id="rId13"/>
    <p:sldId id="267" r:id="rId14"/>
    <p:sldId id="268" r:id="rId15"/>
    <p:sldId id="269" r:id="rId16"/>
    <p:sldId id="270" r:id="rId17"/>
    <p:sldId id="274" r:id="rId18"/>
    <p:sldId id="275" r:id="rId19"/>
    <p:sldId id="271" r:id="rId20"/>
    <p:sldId id="27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2/27/2018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506834" y="1254212"/>
            <a:ext cx="8915399" cy="1495372"/>
          </a:xfrm>
        </p:spPr>
        <p:txBody>
          <a:bodyPr>
            <a:normAutofit/>
          </a:bodyPr>
          <a:lstStyle/>
          <a:p>
            <a:pPr algn="ctr">
              <a:buClr>
                <a:schemeClr val="accent1"/>
              </a:buClr>
            </a:pPr>
            <a:r>
              <a:rPr lang="es-CO" sz="4400" b="1" dirty="0"/>
              <a:t>INFORME DE GESTIÓN </a:t>
            </a:r>
          </a:p>
        </p:txBody>
      </p:sp>
      <p:sp>
        <p:nvSpPr>
          <p:cNvPr id="3" name="Subtítulo 2"/>
          <p:cNvSpPr>
            <a:spLocks noGrp="1"/>
          </p:cNvSpPr>
          <p:nvPr>
            <p:ph type="subTitle" idx="1"/>
          </p:nvPr>
        </p:nvSpPr>
        <p:spPr>
          <a:xfrm>
            <a:off x="2506834" y="2973165"/>
            <a:ext cx="8915399" cy="1787407"/>
          </a:xfrm>
        </p:spPr>
        <p:txBody>
          <a:bodyPr>
            <a:noAutofit/>
          </a:bodyPr>
          <a:lstStyle/>
          <a:p>
            <a:pPr algn="ctr">
              <a:spcBef>
                <a:spcPct val="0"/>
              </a:spcBef>
            </a:pPr>
            <a:r>
              <a:rPr lang="es-CO" sz="4400" b="1" dirty="0">
                <a:solidFill>
                  <a:schemeClr val="tx1">
                    <a:lumMod val="85000"/>
                    <a:lumOff val="15000"/>
                  </a:schemeClr>
                </a:solidFill>
                <a:latin typeface="+mj-lt"/>
                <a:ea typeface="+mj-ea"/>
                <a:cs typeface="+mj-cs"/>
              </a:rPr>
              <a:t>PERSONERIA MUNICIPAL SANTA ROSA DE OSOS</a:t>
            </a:r>
          </a:p>
          <a:p>
            <a:pPr algn="ctr">
              <a:spcBef>
                <a:spcPct val="0"/>
              </a:spcBef>
            </a:pPr>
            <a:endParaRPr lang="es-CO" sz="4400" b="1" dirty="0" smtClean="0">
              <a:solidFill>
                <a:schemeClr val="tx1">
                  <a:lumMod val="85000"/>
                  <a:lumOff val="15000"/>
                </a:schemeClr>
              </a:solidFill>
              <a:latin typeface="+mj-lt"/>
              <a:ea typeface="+mj-ea"/>
              <a:cs typeface="+mj-cs"/>
            </a:endParaRPr>
          </a:p>
          <a:p>
            <a:pPr algn="ctr">
              <a:spcBef>
                <a:spcPct val="0"/>
              </a:spcBef>
            </a:pPr>
            <a:r>
              <a:rPr lang="es-CO" sz="4400" b="1" dirty="0" smtClean="0">
                <a:solidFill>
                  <a:schemeClr val="tx1">
                    <a:lumMod val="85000"/>
                    <a:lumOff val="15000"/>
                  </a:schemeClr>
                </a:solidFill>
                <a:latin typeface="+mj-lt"/>
                <a:ea typeface="+mj-ea"/>
                <a:cs typeface="+mj-cs"/>
              </a:rPr>
              <a:t>18 </a:t>
            </a:r>
            <a:r>
              <a:rPr lang="es-CO" sz="4400" b="1" dirty="0" smtClean="0">
                <a:solidFill>
                  <a:schemeClr val="tx1">
                    <a:lumMod val="85000"/>
                    <a:lumOff val="15000"/>
                  </a:schemeClr>
                </a:solidFill>
                <a:latin typeface="+mj-lt"/>
                <a:ea typeface="+mj-ea"/>
                <a:cs typeface="+mj-cs"/>
              </a:rPr>
              <a:t>DE MAYO DE 2017 AL 28 DE </a:t>
            </a:r>
            <a:r>
              <a:rPr lang="es-CO" sz="4400" b="1" dirty="0" smtClean="0">
                <a:solidFill>
                  <a:schemeClr val="tx1">
                    <a:lumMod val="85000"/>
                    <a:lumOff val="15000"/>
                  </a:schemeClr>
                </a:solidFill>
                <a:latin typeface="+mj-lt"/>
                <a:ea typeface="+mj-ea"/>
                <a:cs typeface="+mj-cs"/>
              </a:rPr>
              <a:t>FEBRERO </a:t>
            </a:r>
            <a:r>
              <a:rPr lang="es-CO" sz="4400" b="1" dirty="0" smtClean="0">
                <a:solidFill>
                  <a:schemeClr val="tx1">
                    <a:lumMod val="85000"/>
                    <a:lumOff val="15000"/>
                  </a:schemeClr>
                </a:solidFill>
                <a:latin typeface="+mj-lt"/>
                <a:ea typeface="+mj-ea"/>
                <a:cs typeface="+mj-cs"/>
              </a:rPr>
              <a:t>DE </a:t>
            </a:r>
            <a:r>
              <a:rPr lang="es-CO" sz="4400" b="1" dirty="0" smtClean="0">
                <a:solidFill>
                  <a:schemeClr val="tx1">
                    <a:lumMod val="85000"/>
                    <a:lumOff val="15000"/>
                  </a:schemeClr>
                </a:solidFill>
                <a:latin typeface="+mj-lt"/>
                <a:ea typeface="+mj-ea"/>
                <a:cs typeface="+mj-cs"/>
              </a:rPr>
              <a:t>201</a:t>
            </a:r>
            <a:r>
              <a:rPr lang="es-CO" sz="4400" b="1" dirty="0">
                <a:solidFill>
                  <a:schemeClr val="tx1">
                    <a:lumMod val="85000"/>
                    <a:lumOff val="15000"/>
                  </a:schemeClr>
                </a:solidFill>
                <a:latin typeface="+mj-lt"/>
                <a:ea typeface="+mj-ea"/>
                <a:cs typeface="+mj-cs"/>
              </a:rPr>
              <a:t>8</a:t>
            </a:r>
            <a:endParaRPr lang="es-CO" sz="4400" b="1" dirty="0" smtClean="0">
              <a:solidFill>
                <a:schemeClr val="tx1">
                  <a:lumMod val="85000"/>
                  <a:lumOff val="15000"/>
                </a:schemeClr>
              </a:solidFill>
              <a:latin typeface="+mj-lt"/>
              <a:ea typeface="+mj-ea"/>
              <a:cs typeface="+mj-cs"/>
            </a:endParaRPr>
          </a:p>
        </p:txBody>
      </p:sp>
      <p:pic>
        <p:nvPicPr>
          <p:cNvPr id="1026" name="Imagen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9232" y="457200"/>
            <a:ext cx="1133475" cy="14287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sp>
        <p:nvSpPr>
          <p:cNvPr id="5" name="Rectangle 4"/>
          <p:cNvSpPr>
            <a:spLocks noChangeArrowheads="1"/>
          </p:cNvSpPr>
          <p:nvPr/>
        </p:nvSpPr>
        <p:spPr bwMode="auto">
          <a:xfrm>
            <a:off x="0" y="18859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0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es-CO" altLang="es-CO" sz="1800" b="0" i="0" u="none" strike="noStrike" cap="none" normalizeH="0" baseline="0" smtClean="0">
              <a:ln>
                <a:noFill/>
              </a:ln>
              <a:solidFill>
                <a:schemeClr val="tx1"/>
              </a:solidFill>
              <a:effectLst/>
              <a:latin typeface="Arial" panose="020B0604020202020204" pitchFamily="34" charset="0"/>
            </a:endParaRPr>
          </a:p>
        </p:txBody>
      </p:sp>
      <p:sp>
        <p:nvSpPr>
          <p:cNvPr id="6" name="Rectangle 5"/>
          <p:cNvSpPr>
            <a:spLocks noChangeArrowheads="1"/>
          </p:cNvSpPr>
          <p:nvPr/>
        </p:nvSpPr>
        <p:spPr bwMode="auto">
          <a:xfrm>
            <a:off x="0" y="31146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1pPr>
            <a:lvl2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2pPr>
            <a:lvl3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3pPr>
            <a:lvl4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4pPr>
            <a:lvl5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5pPr>
            <a:lvl6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6pPr>
            <a:lvl7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7pPr>
            <a:lvl8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8pPr>
            <a:lvl9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06700" algn="ctr"/>
                <a:tab pos="5611813" algn="r"/>
              </a:tabLst>
            </a:pPr>
            <a:r>
              <a:rPr kumimoji="0" lang="es-CO" altLang="es-CO" sz="10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es-CO" altLang="es-CO" sz="1800" b="0" i="0" u="none" strike="noStrike" cap="none" normalizeH="0" baseline="0" smtClean="0">
              <a:ln>
                <a:noFill/>
              </a:ln>
              <a:solidFill>
                <a:schemeClr val="tx1"/>
              </a:solidFill>
              <a:effectLst/>
              <a:latin typeface="Arial" panose="020B0604020202020204" pitchFamily="34" charset="0"/>
            </a:endParaRPr>
          </a:p>
        </p:txBody>
      </p:sp>
      <p:pic>
        <p:nvPicPr>
          <p:cNvPr id="9" name="Imagen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390" y="557212"/>
            <a:ext cx="1381125" cy="1228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557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28800" y="212218"/>
            <a:ext cx="9675812" cy="512712"/>
          </a:xfrm>
        </p:spPr>
        <p:txBody>
          <a:bodyPr>
            <a:normAutofit/>
          </a:bodyPr>
          <a:lstStyle/>
          <a:p>
            <a:pPr algn="ctr"/>
            <a:r>
              <a:rPr lang="es-CO" sz="2400" dirty="0"/>
              <a:t>EL PERSONERO COMO MINISTERIO PÚBLICO</a:t>
            </a:r>
          </a:p>
        </p:txBody>
      </p:sp>
      <p:sp>
        <p:nvSpPr>
          <p:cNvPr id="3" name="Marcador de contenido 2"/>
          <p:cNvSpPr>
            <a:spLocks noGrp="1"/>
          </p:cNvSpPr>
          <p:nvPr>
            <p:ph idx="1"/>
          </p:nvPr>
        </p:nvSpPr>
        <p:spPr>
          <a:xfrm>
            <a:off x="2199503" y="724930"/>
            <a:ext cx="9588843" cy="5988908"/>
          </a:xfrm>
        </p:spPr>
        <p:txBody>
          <a:bodyPr/>
          <a:lstStyle/>
          <a:p>
            <a:pPr algn="just"/>
            <a:r>
              <a:rPr lang="es-CO" dirty="0"/>
              <a:t>En este campo la Personería actúa como delegado de la Procuraduría General de la Nación ante los Juzgados Promiscuo Municipal, Juzgado Promiscuo del Circuito y Juzgado Promiscuo de Familia, así mismo ante las la Fiscalías Locales y Seccionales, buscando siempre que exista una correcta administración de justicia, ejerce control sobre los procesos que allí se adelantan en aras del respeto por el debido proceso y el derecho de defensa.</a:t>
            </a:r>
          </a:p>
          <a:p>
            <a:pPr algn="just"/>
            <a:r>
              <a:rPr lang="es-CO" dirty="0"/>
              <a:t> </a:t>
            </a:r>
          </a:p>
          <a:p>
            <a:pPr algn="just"/>
            <a:r>
              <a:rPr lang="es-CO" dirty="0"/>
              <a:t>En este sentido, está facultado para acceder a los procesos y establecer que se cumplan los términos, que se resuelva dentro del término legal las peticiones formuladas por los sujetos procesales, puede pedir la nulidad de lo actuado cuando encuentre establecida alguna causal que dé lugar a ello, bien a solicitud de parte o de manera oficiosa interviene en las audiencias de conciliación en procura de llegar a un acuerdo sobre los intereses de las partes y obtener la terminación de los  procesos en aquellos ilícitos que permite la Ley.</a:t>
            </a:r>
          </a:p>
          <a:p>
            <a:pPr algn="just"/>
            <a:r>
              <a:rPr lang="es-CO" dirty="0"/>
              <a:t>Como sujeto procesal, le corresponde intervenir en inspecciones judiciales, en audiencias de juzgamiento donde se expone tanto lo favorable como lo desfavorable para el procesado, interponer recursos, solicitar la práctica de pruebas y todas las actuaciones en lo que tiene que ver con el nuevo Sistema Penal Acusatorio.</a:t>
            </a:r>
          </a:p>
          <a:p>
            <a:endParaRPr lang="es-CO" dirty="0"/>
          </a:p>
        </p:txBody>
      </p:sp>
    </p:spTree>
    <p:extLst>
      <p:ext uri="{BB962C8B-B14F-4D97-AF65-F5344CB8AC3E}">
        <p14:creationId xmlns:p14="http://schemas.microsoft.com/office/powerpoint/2010/main" val="30539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1749899606"/>
              </p:ext>
            </p:extLst>
          </p:nvPr>
        </p:nvGraphicFramePr>
        <p:xfrm>
          <a:off x="2075935" y="1219201"/>
          <a:ext cx="9481751" cy="5313403"/>
        </p:xfrm>
        <a:graphic>
          <a:graphicData uri="http://schemas.openxmlformats.org/drawingml/2006/table">
            <a:tbl>
              <a:tblPr firstRow="1" firstCol="1" bandRow="1">
                <a:tableStyleId>{5C22544A-7EE6-4342-B048-85BDC9FD1C3A}</a:tableStyleId>
              </a:tblPr>
              <a:tblGrid>
                <a:gridCol w="4741389"/>
                <a:gridCol w="4740362"/>
              </a:tblGrid>
              <a:tr h="923443">
                <a:tc gridSpan="2">
                  <a:txBody>
                    <a:bodyPr/>
                    <a:lstStyle/>
                    <a:p>
                      <a:pPr marL="95885" marR="42545" algn="ctr">
                        <a:lnSpc>
                          <a:spcPts val="1300"/>
                        </a:lnSpc>
                        <a:spcAft>
                          <a:spcPts val="0"/>
                        </a:spcAft>
                      </a:pPr>
                      <a:endParaRPr lang="es-CO" sz="1800" spc="-25" dirty="0" smtClean="0">
                        <a:effectLst/>
                      </a:endParaRPr>
                    </a:p>
                    <a:p>
                      <a:pPr marL="95885" marR="42545" algn="ctr">
                        <a:lnSpc>
                          <a:spcPts val="1300"/>
                        </a:lnSpc>
                        <a:spcAft>
                          <a:spcPts val="0"/>
                        </a:spcAft>
                      </a:pPr>
                      <a:r>
                        <a:rPr lang="es-CO" sz="1800" spc="-25" dirty="0" smtClean="0">
                          <a:effectLst/>
                        </a:rPr>
                        <a:t>A</a:t>
                      </a:r>
                      <a:r>
                        <a:rPr lang="es-CO" sz="1800" dirty="0" smtClean="0">
                          <a:effectLst/>
                        </a:rPr>
                        <a:t>CT</a:t>
                      </a:r>
                      <a:r>
                        <a:rPr lang="es-CO" sz="1800" spc="20" dirty="0" smtClean="0">
                          <a:effectLst/>
                        </a:rPr>
                        <a:t>U</a:t>
                      </a:r>
                      <a:r>
                        <a:rPr lang="es-CO" sz="1800" spc="-25" dirty="0" smtClean="0">
                          <a:effectLst/>
                        </a:rPr>
                        <a:t>A</a:t>
                      </a:r>
                      <a:r>
                        <a:rPr lang="es-CO" sz="1800" dirty="0" smtClean="0">
                          <a:effectLst/>
                        </a:rPr>
                        <a:t>CIONES DEL MINISTERIO PÚBLICO </a:t>
                      </a:r>
                      <a:r>
                        <a:rPr lang="es-CO" sz="1800" spc="50" dirty="0" smtClean="0">
                          <a:effectLst/>
                        </a:rPr>
                        <a:t>ANTE</a:t>
                      </a:r>
                      <a:r>
                        <a:rPr lang="es-CO" sz="1800" spc="295" dirty="0" smtClean="0">
                          <a:effectLst/>
                        </a:rPr>
                        <a:t> </a:t>
                      </a:r>
                      <a:r>
                        <a:rPr lang="es-CO" sz="1800" dirty="0" smtClean="0">
                          <a:effectLst/>
                        </a:rPr>
                        <a:t>EL</a:t>
                      </a:r>
                      <a:r>
                        <a:rPr lang="es-CO" sz="1800" spc="280" dirty="0" smtClean="0">
                          <a:effectLst/>
                        </a:rPr>
                        <a:t> </a:t>
                      </a:r>
                      <a:r>
                        <a:rPr lang="es-CO" sz="1800" dirty="0" smtClean="0">
                          <a:effectLst/>
                        </a:rPr>
                        <a:t>JUZ</a:t>
                      </a:r>
                      <a:r>
                        <a:rPr lang="es-CO" sz="1800" spc="15" dirty="0" smtClean="0">
                          <a:effectLst/>
                        </a:rPr>
                        <a:t>G</a:t>
                      </a:r>
                      <a:r>
                        <a:rPr lang="es-CO" sz="1800" spc="-25" dirty="0" smtClean="0">
                          <a:effectLst/>
                        </a:rPr>
                        <a:t>A</a:t>
                      </a:r>
                      <a:r>
                        <a:rPr lang="es-CO" sz="1800" dirty="0" smtClean="0">
                          <a:effectLst/>
                        </a:rPr>
                        <a:t>DO </a:t>
                      </a:r>
                      <a:r>
                        <a:rPr lang="es-CO" sz="1800" spc="40" dirty="0" smtClean="0">
                          <a:effectLst/>
                        </a:rPr>
                        <a:t> </a:t>
                      </a:r>
                      <a:r>
                        <a:rPr lang="es-CO" sz="1800" dirty="0" smtClean="0">
                          <a:effectLst/>
                        </a:rPr>
                        <a:t>(DELITOS, </a:t>
                      </a:r>
                    </a:p>
                    <a:p>
                      <a:pPr marL="95885" marR="42545" algn="ctr">
                        <a:lnSpc>
                          <a:spcPts val="1300"/>
                        </a:lnSpc>
                        <a:spcAft>
                          <a:spcPts val="0"/>
                        </a:spcAft>
                      </a:pPr>
                      <a:endParaRPr lang="es-CO" sz="1800" spc="265" dirty="0" smtClean="0">
                        <a:effectLst/>
                      </a:endParaRPr>
                    </a:p>
                    <a:p>
                      <a:pPr marL="95885" marR="42545" algn="ctr">
                        <a:lnSpc>
                          <a:spcPts val="1300"/>
                        </a:lnSpc>
                        <a:spcAft>
                          <a:spcPts val="0"/>
                        </a:spcAft>
                      </a:pPr>
                      <a:r>
                        <a:rPr lang="es-CO" sz="1800" spc="265" dirty="0" smtClean="0">
                          <a:effectLst/>
                        </a:rPr>
                        <a:t> </a:t>
                      </a:r>
                      <a:r>
                        <a:rPr lang="es-CO" sz="1800" dirty="0" smtClean="0">
                          <a:effectLst/>
                        </a:rPr>
                        <a:t>CONTRA</a:t>
                      </a:r>
                      <a:r>
                        <a:rPr lang="es-CO" sz="1800" spc="-20" dirty="0" smtClean="0">
                          <a:effectLst/>
                        </a:rPr>
                        <a:t>V</a:t>
                      </a:r>
                      <a:r>
                        <a:rPr lang="es-CO" sz="1800" dirty="0" smtClean="0">
                          <a:effectLst/>
                        </a:rPr>
                        <a:t>ENCIONES, </a:t>
                      </a:r>
                      <a:r>
                        <a:rPr lang="es-CO" sz="1800" spc="110" dirty="0" smtClean="0">
                          <a:effectLst/>
                        </a:rPr>
                        <a:t> </a:t>
                      </a:r>
                      <a:r>
                        <a:rPr lang="es-CO" sz="1800" dirty="0" smtClean="0">
                          <a:effectLst/>
                        </a:rPr>
                        <a:t>PR</a:t>
                      </a:r>
                      <a:r>
                        <a:rPr lang="es-CO" sz="1800" spc="-10" dirty="0" smtClean="0">
                          <a:effectLst/>
                        </a:rPr>
                        <a:t>O</a:t>
                      </a:r>
                      <a:r>
                        <a:rPr lang="es-CO" sz="1800" dirty="0" smtClean="0">
                          <a:effectLst/>
                        </a:rPr>
                        <a:t>CES</a:t>
                      </a:r>
                      <a:r>
                        <a:rPr lang="es-CO" sz="1800" spc="-10" dirty="0" smtClean="0">
                          <a:effectLst/>
                        </a:rPr>
                        <a:t>O</a:t>
                      </a:r>
                      <a:r>
                        <a:rPr lang="es-CO" sz="1800" dirty="0" smtClean="0">
                          <a:effectLst/>
                        </a:rPr>
                        <a:t>S  DE ALIMENTO</a:t>
                      </a:r>
                      <a:r>
                        <a:rPr lang="es-CO" sz="1800" spc="15" dirty="0" smtClean="0">
                          <a:effectLst/>
                        </a:rPr>
                        <a:t>S</a:t>
                      </a:r>
                      <a:r>
                        <a:rPr lang="es-CO" sz="1800" dirty="0" smtClean="0">
                          <a:effectLst/>
                        </a:rPr>
                        <a:t>,</a:t>
                      </a:r>
                      <a:r>
                        <a:rPr lang="es-CO" sz="1800" spc="-5" dirty="0" smtClean="0">
                          <a:effectLst/>
                        </a:rPr>
                        <a:t> </a:t>
                      </a:r>
                      <a:r>
                        <a:rPr lang="es-CO" sz="1800" dirty="0" smtClean="0">
                          <a:effectLst/>
                        </a:rPr>
                        <a:t>ETC.</a:t>
                      </a:r>
                      <a:r>
                        <a:rPr lang="es-CO" sz="1800" spc="-15" dirty="0" smtClean="0">
                          <a:effectLst/>
                        </a:rPr>
                        <a:t>)</a:t>
                      </a:r>
                      <a:r>
                        <a:rPr lang="es-CO" sz="1800" dirty="0" smtClean="0">
                          <a:effectLst/>
                        </a:rPr>
                        <a:t>:</a:t>
                      </a:r>
                      <a:endParaRPr lang="es-CO" sz="1400" dirty="0" smtClean="0">
                        <a:effectLst/>
                      </a:endParaRPr>
                    </a:p>
                    <a:p>
                      <a:pPr marR="42545" algn="just">
                        <a:lnSpc>
                          <a:spcPts val="1300"/>
                        </a:lnSpc>
                        <a:spcAft>
                          <a:spcPts val="0"/>
                        </a:spcAft>
                      </a:pPr>
                      <a:r>
                        <a:rPr lang="es-CO" sz="1800" dirty="0" smtClean="0">
                          <a:effectLst/>
                        </a:rPr>
                        <a:t> </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s-CO"/>
                    </a:p>
                  </a:txBody>
                  <a:tcPr/>
                </a:tc>
              </a:tr>
              <a:tr h="348096">
                <a:tc>
                  <a:txBody>
                    <a:bodyPr/>
                    <a:lstStyle/>
                    <a:p>
                      <a:pPr marR="42545" algn="just">
                        <a:lnSpc>
                          <a:spcPts val="1300"/>
                        </a:lnSpc>
                        <a:spcAft>
                          <a:spcPts val="0"/>
                        </a:spcAft>
                      </a:pPr>
                      <a:endParaRPr lang="en-US" sz="1800" spc="-25" dirty="0" smtClean="0">
                        <a:effectLst/>
                      </a:endParaRPr>
                    </a:p>
                    <a:p>
                      <a:pPr marR="42545" algn="just">
                        <a:lnSpc>
                          <a:spcPts val="1300"/>
                        </a:lnSpc>
                        <a:spcAft>
                          <a:spcPts val="0"/>
                        </a:spcAft>
                      </a:pPr>
                      <a:r>
                        <a:rPr lang="en-US" sz="1800" spc="-25" dirty="0" smtClean="0">
                          <a:effectLst/>
                        </a:rPr>
                        <a:t>A</a:t>
                      </a:r>
                      <a:r>
                        <a:rPr lang="en-US" sz="1800" dirty="0" smtClean="0">
                          <a:effectLst/>
                        </a:rPr>
                        <a:t>UDIENCIA</a:t>
                      </a:r>
                      <a:r>
                        <a:rPr lang="en-US" sz="1800" spc="-25" dirty="0" smtClean="0">
                          <a:effectLst/>
                        </a:rPr>
                        <a:t> </a:t>
                      </a:r>
                      <a:r>
                        <a:rPr lang="en-US" sz="1800" dirty="0" smtClean="0">
                          <a:effectLst/>
                        </a:rPr>
                        <a:t>DE</a:t>
                      </a:r>
                      <a:r>
                        <a:rPr lang="en-US" sz="1800" spc="75" dirty="0" smtClean="0">
                          <a:effectLst/>
                        </a:rPr>
                        <a:t> </a:t>
                      </a:r>
                      <a:r>
                        <a:rPr lang="en-US" sz="1800" dirty="0" smtClean="0">
                          <a:effectLst/>
                        </a:rPr>
                        <a:t>L</a:t>
                      </a:r>
                      <a:r>
                        <a:rPr lang="en-US" sz="1800" spc="-5" dirty="0" smtClean="0">
                          <a:effectLst/>
                        </a:rPr>
                        <a:t>E</a:t>
                      </a:r>
                      <a:r>
                        <a:rPr lang="en-US" sz="1800" dirty="0" smtClean="0">
                          <a:effectLst/>
                        </a:rPr>
                        <a:t>SI</a:t>
                      </a:r>
                      <a:r>
                        <a:rPr lang="en-US" sz="1800" spc="-10" dirty="0" smtClean="0">
                          <a:effectLst/>
                        </a:rPr>
                        <a:t>O</a:t>
                      </a:r>
                      <a:r>
                        <a:rPr lang="en-US" sz="1800" dirty="0" smtClean="0">
                          <a:effectLst/>
                        </a:rPr>
                        <a:t>NES </a:t>
                      </a:r>
                      <a:r>
                        <a:rPr lang="en-US" sz="1800" spc="35" dirty="0" smtClean="0">
                          <a:effectLst/>
                        </a:rPr>
                        <a:t> </a:t>
                      </a:r>
                      <a:r>
                        <a:rPr lang="en-US" sz="1800" dirty="0" smtClean="0">
                          <a:effectLst/>
                        </a:rPr>
                        <a:t>PERSO</a:t>
                      </a:r>
                      <a:r>
                        <a:rPr lang="en-US" sz="1800" spc="15" dirty="0" smtClean="0">
                          <a:effectLst/>
                        </a:rPr>
                        <a:t>N</a:t>
                      </a:r>
                      <a:r>
                        <a:rPr lang="en-US" sz="1800" dirty="0" smtClean="0">
                          <a:effectLst/>
                        </a:rPr>
                        <a:t>ALES</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42545" algn="just">
                        <a:lnSpc>
                          <a:spcPts val="1300"/>
                        </a:lnSpc>
                        <a:spcAft>
                          <a:spcPts val="0"/>
                        </a:spcAft>
                      </a:pPr>
                      <a:r>
                        <a:rPr lang="es-CO" sz="1800" dirty="0" smtClean="0">
                          <a:effectLst/>
                        </a:rPr>
                        <a:t> </a:t>
                      </a:r>
                    </a:p>
                    <a:p>
                      <a:pPr marR="42545" algn="just">
                        <a:lnSpc>
                          <a:spcPts val="1300"/>
                        </a:lnSpc>
                        <a:spcAft>
                          <a:spcPts val="0"/>
                        </a:spcAft>
                      </a:pPr>
                      <a:r>
                        <a:rPr lang="es-CO" sz="1800" dirty="0" smtClean="0">
                          <a:effectLst/>
                        </a:rPr>
                        <a:t>18</a:t>
                      </a:r>
                      <a:endParaRPr lang="es-CO" sz="1400" dirty="0">
                        <a:effectLst/>
                        <a:latin typeface="Times New Roman" panose="02020603050405020304" pitchFamily="18" charset="0"/>
                        <a:ea typeface="Times New Roman" panose="02020603050405020304" pitchFamily="18" charset="0"/>
                      </a:endParaRPr>
                    </a:p>
                  </a:txBody>
                  <a:tcPr marL="68580" marR="68580" marT="0" marB="0"/>
                </a:tc>
              </a:tr>
              <a:tr h="615628">
                <a:tc>
                  <a:txBody>
                    <a:bodyPr/>
                    <a:lstStyle/>
                    <a:p>
                      <a:pPr marR="42545" algn="just">
                        <a:lnSpc>
                          <a:spcPts val="1300"/>
                        </a:lnSpc>
                        <a:spcAft>
                          <a:spcPts val="0"/>
                        </a:spcAft>
                      </a:pPr>
                      <a:endParaRPr lang="es-CO" sz="1800" spc="-25" dirty="0" smtClean="0">
                        <a:effectLst/>
                      </a:endParaRPr>
                    </a:p>
                    <a:p>
                      <a:pPr marR="42545" algn="just">
                        <a:lnSpc>
                          <a:spcPts val="1300"/>
                        </a:lnSpc>
                        <a:spcAft>
                          <a:spcPts val="0"/>
                        </a:spcAft>
                      </a:pPr>
                      <a:r>
                        <a:rPr lang="es-CO" sz="1800" spc="-25" dirty="0" smtClean="0">
                          <a:effectLst/>
                        </a:rPr>
                        <a:t>A</a:t>
                      </a:r>
                      <a:r>
                        <a:rPr lang="es-CO" sz="1800" dirty="0" smtClean="0">
                          <a:effectLst/>
                        </a:rPr>
                        <a:t>UDIENCIA</a:t>
                      </a:r>
                      <a:r>
                        <a:rPr lang="es-CO" sz="1800" spc="-25" dirty="0" smtClean="0">
                          <a:effectLst/>
                        </a:rPr>
                        <a:t> </a:t>
                      </a:r>
                      <a:r>
                        <a:rPr lang="es-CO" sz="1800" dirty="0" smtClean="0">
                          <a:effectLst/>
                        </a:rPr>
                        <a:t>DE</a:t>
                      </a:r>
                      <a:r>
                        <a:rPr lang="es-CO" sz="1800" spc="55" dirty="0" smtClean="0">
                          <a:effectLst/>
                        </a:rPr>
                        <a:t> </a:t>
                      </a:r>
                      <a:r>
                        <a:rPr lang="es-CO" sz="1800" dirty="0" smtClean="0">
                          <a:effectLst/>
                        </a:rPr>
                        <a:t>LESI</a:t>
                      </a:r>
                      <a:r>
                        <a:rPr lang="es-CO" sz="1800" spc="-10" dirty="0" smtClean="0">
                          <a:effectLst/>
                        </a:rPr>
                        <a:t>O</a:t>
                      </a:r>
                      <a:r>
                        <a:rPr lang="es-CO" sz="1800" dirty="0" smtClean="0">
                          <a:effectLst/>
                        </a:rPr>
                        <a:t>NES </a:t>
                      </a:r>
                      <a:r>
                        <a:rPr lang="es-CO" sz="1800" spc="40" dirty="0" smtClean="0">
                          <a:effectLst/>
                        </a:rPr>
                        <a:t> </a:t>
                      </a:r>
                      <a:r>
                        <a:rPr lang="es-CO" sz="1800" dirty="0" smtClean="0">
                          <a:effectLst/>
                        </a:rPr>
                        <a:t>PERSONALES </a:t>
                      </a:r>
                      <a:r>
                        <a:rPr lang="es-CO" sz="1800" spc="30" dirty="0" smtClean="0">
                          <a:effectLst/>
                        </a:rPr>
                        <a:t> </a:t>
                      </a:r>
                      <a:r>
                        <a:rPr lang="es-CO" sz="1800" dirty="0" smtClean="0">
                          <a:effectLst/>
                        </a:rPr>
                        <a:t>CUL</a:t>
                      </a:r>
                      <a:r>
                        <a:rPr lang="es-CO" sz="1800" spc="-10" dirty="0" smtClean="0">
                          <a:effectLst/>
                        </a:rPr>
                        <a:t>P</a:t>
                      </a:r>
                      <a:r>
                        <a:rPr lang="es-CO" sz="1800" dirty="0" smtClean="0">
                          <a:effectLst/>
                        </a:rPr>
                        <a:t>OSAS</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42545" algn="just">
                        <a:lnSpc>
                          <a:spcPts val="1300"/>
                        </a:lnSpc>
                        <a:spcAft>
                          <a:spcPts val="0"/>
                        </a:spcAft>
                      </a:pPr>
                      <a:endParaRPr lang="es-CO" sz="1800" dirty="0" smtClean="0">
                        <a:effectLst/>
                      </a:endParaRPr>
                    </a:p>
                    <a:p>
                      <a:pPr marR="42545" algn="just">
                        <a:lnSpc>
                          <a:spcPts val="1300"/>
                        </a:lnSpc>
                        <a:spcAft>
                          <a:spcPts val="0"/>
                        </a:spcAft>
                      </a:pPr>
                      <a:r>
                        <a:rPr lang="es-CO" sz="1800" dirty="0" smtClean="0">
                          <a:effectLst/>
                        </a:rPr>
                        <a:t>4</a:t>
                      </a:r>
                      <a:endParaRPr lang="es-CO" sz="1400" dirty="0">
                        <a:effectLst/>
                        <a:latin typeface="Times New Roman" panose="02020603050405020304" pitchFamily="18" charset="0"/>
                        <a:ea typeface="Times New Roman" panose="02020603050405020304" pitchFamily="18" charset="0"/>
                      </a:endParaRPr>
                    </a:p>
                  </a:txBody>
                  <a:tcPr marL="68580" marR="68580" marT="0" marB="0"/>
                </a:tc>
              </a:tr>
              <a:tr h="615628">
                <a:tc>
                  <a:txBody>
                    <a:bodyPr/>
                    <a:lstStyle/>
                    <a:p>
                      <a:pPr marR="42545" algn="just">
                        <a:lnSpc>
                          <a:spcPts val="1300"/>
                        </a:lnSpc>
                        <a:spcAft>
                          <a:spcPts val="0"/>
                        </a:spcAft>
                      </a:pPr>
                      <a:endParaRPr lang="es-CO" sz="1800" spc="-25" dirty="0" smtClean="0">
                        <a:effectLst/>
                      </a:endParaRPr>
                    </a:p>
                    <a:p>
                      <a:pPr marR="42545" algn="just">
                        <a:lnSpc>
                          <a:spcPts val="1300"/>
                        </a:lnSpc>
                        <a:spcAft>
                          <a:spcPts val="0"/>
                        </a:spcAft>
                      </a:pPr>
                      <a:r>
                        <a:rPr lang="es-CO" sz="1800" spc="-25" dirty="0" smtClean="0">
                          <a:effectLst/>
                        </a:rPr>
                        <a:t>A</a:t>
                      </a:r>
                      <a:r>
                        <a:rPr lang="es-CO" sz="1800" dirty="0" smtClean="0">
                          <a:effectLst/>
                        </a:rPr>
                        <a:t>UDIENCIA</a:t>
                      </a:r>
                      <a:r>
                        <a:rPr lang="es-CO" sz="1800" spc="-25" dirty="0" smtClean="0">
                          <a:effectLst/>
                        </a:rPr>
                        <a:t> </a:t>
                      </a:r>
                      <a:r>
                        <a:rPr lang="es-CO" sz="1800" dirty="0" smtClean="0">
                          <a:effectLst/>
                        </a:rPr>
                        <a:t>DE</a:t>
                      </a:r>
                      <a:r>
                        <a:rPr lang="es-CO" sz="1800" spc="55" dirty="0" smtClean="0">
                          <a:effectLst/>
                        </a:rPr>
                        <a:t> </a:t>
                      </a:r>
                      <a:r>
                        <a:rPr lang="es-CO" sz="1800" dirty="0" smtClean="0">
                          <a:effectLst/>
                        </a:rPr>
                        <a:t>LESI</a:t>
                      </a:r>
                      <a:r>
                        <a:rPr lang="es-CO" sz="1800" spc="-10" dirty="0" smtClean="0">
                          <a:effectLst/>
                        </a:rPr>
                        <a:t>O</a:t>
                      </a:r>
                      <a:r>
                        <a:rPr lang="es-CO" sz="1800" dirty="0" smtClean="0">
                          <a:effectLst/>
                        </a:rPr>
                        <a:t>NES </a:t>
                      </a:r>
                      <a:r>
                        <a:rPr lang="es-CO" sz="1800" spc="40" dirty="0" smtClean="0">
                          <a:effectLst/>
                        </a:rPr>
                        <a:t> </a:t>
                      </a:r>
                      <a:r>
                        <a:rPr lang="es-CO" sz="1800" dirty="0" smtClean="0">
                          <a:effectLst/>
                        </a:rPr>
                        <a:t>PERSONALES </a:t>
                      </a:r>
                      <a:r>
                        <a:rPr lang="es-CO" sz="1800" spc="30" dirty="0" smtClean="0">
                          <a:effectLst/>
                        </a:rPr>
                        <a:t> </a:t>
                      </a:r>
                      <a:r>
                        <a:rPr lang="es-CO" sz="1800" dirty="0" smtClean="0">
                          <a:effectLst/>
                        </a:rPr>
                        <a:t>DOL</a:t>
                      </a:r>
                      <a:r>
                        <a:rPr lang="es-CO" sz="1800" spc="-10" dirty="0" smtClean="0">
                          <a:effectLst/>
                        </a:rPr>
                        <a:t>O</a:t>
                      </a:r>
                      <a:r>
                        <a:rPr lang="es-CO" sz="1800" dirty="0" smtClean="0">
                          <a:effectLst/>
                        </a:rPr>
                        <a:t>SAS</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42545" algn="just">
                        <a:lnSpc>
                          <a:spcPts val="1300"/>
                        </a:lnSpc>
                        <a:spcAft>
                          <a:spcPts val="0"/>
                        </a:spcAft>
                      </a:pPr>
                      <a:endParaRPr lang="es-CO" sz="1800" dirty="0" smtClean="0">
                        <a:effectLst/>
                      </a:endParaRPr>
                    </a:p>
                    <a:p>
                      <a:pPr marR="42545" algn="just">
                        <a:lnSpc>
                          <a:spcPts val="1300"/>
                        </a:lnSpc>
                        <a:spcAft>
                          <a:spcPts val="0"/>
                        </a:spcAft>
                      </a:pPr>
                      <a:r>
                        <a:rPr lang="es-CO" sz="1800" dirty="0" smtClean="0">
                          <a:effectLst/>
                          <a:latin typeface="+mn-lt"/>
                          <a:ea typeface="+mn-ea"/>
                        </a:rPr>
                        <a:t>2</a:t>
                      </a:r>
                      <a:endParaRPr lang="es-CO" sz="1400" dirty="0">
                        <a:effectLst/>
                        <a:latin typeface="Times New Roman" panose="02020603050405020304" pitchFamily="18" charset="0"/>
                        <a:ea typeface="Times New Roman" panose="02020603050405020304" pitchFamily="18" charset="0"/>
                      </a:endParaRPr>
                    </a:p>
                  </a:txBody>
                  <a:tcPr marL="68580" marR="68580" marT="0" marB="0"/>
                </a:tc>
              </a:tr>
              <a:tr h="348096">
                <a:tc>
                  <a:txBody>
                    <a:bodyPr/>
                    <a:lstStyle/>
                    <a:p>
                      <a:pPr marR="42545" algn="just">
                        <a:lnSpc>
                          <a:spcPts val="1300"/>
                        </a:lnSpc>
                        <a:spcAft>
                          <a:spcPts val="0"/>
                        </a:spcAft>
                      </a:pPr>
                      <a:endParaRPr lang="en-US" sz="1800" spc="-25" dirty="0" smtClean="0">
                        <a:effectLst/>
                      </a:endParaRPr>
                    </a:p>
                    <a:p>
                      <a:pPr marR="42545" algn="just">
                        <a:lnSpc>
                          <a:spcPts val="1300"/>
                        </a:lnSpc>
                        <a:spcAft>
                          <a:spcPts val="0"/>
                        </a:spcAft>
                      </a:pPr>
                      <a:r>
                        <a:rPr lang="en-US" sz="1800" spc="-25" dirty="0" smtClean="0">
                          <a:effectLst/>
                        </a:rPr>
                        <a:t>A</a:t>
                      </a:r>
                      <a:r>
                        <a:rPr lang="en-US" sz="1800" dirty="0" smtClean="0">
                          <a:effectLst/>
                        </a:rPr>
                        <a:t>UDIENCIA </a:t>
                      </a:r>
                      <a:r>
                        <a:rPr lang="en-US" sz="1800" spc="30" dirty="0" smtClean="0">
                          <a:effectLst/>
                        </a:rPr>
                        <a:t> </a:t>
                      </a:r>
                      <a:r>
                        <a:rPr lang="en-US" sz="1800" dirty="0" smtClean="0">
                          <a:effectLst/>
                        </a:rPr>
                        <a:t>LEGALIZACIÓN</a:t>
                      </a:r>
                      <a:r>
                        <a:rPr lang="en-US" sz="1800" spc="-25" dirty="0" smtClean="0">
                          <a:effectLst/>
                        </a:rPr>
                        <a:t> </a:t>
                      </a:r>
                      <a:r>
                        <a:rPr lang="en-US" sz="1800" dirty="0" smtClean="0">
                          <a:effectLst/>
                        </a:rPr>
                        <a:t>DE</a:t>
                      </a:r>
                      <a:r>
                        <a:rPr lang="en-US" sz="1800" spc="55" dirty="0" smtClean="0">
                          <a:effectLst/>
                        </a:rPr>
                        <a:t> </a:t>
                      </a:r>
                      <a:r>
                        <a:rPr lang="en-US" sz="1800" dirty="0" smtClean="0">
                          <a:effectLst/>
                        </a:rPr>
                        <a:t>CAPTURA</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42545" algn="just">
                        <a:lnSpc>
                          <a:spcPts val="1300"/>
                        </a:lnSpc>
                        <a:spcAft>
                          <a:spcPts val="0"/>
                        </a:spcAft>
                      </a:pPr>
                      <a:endParaRPr lang="es-CO" sz="1800" dirty="0" smtClean="0">
                        <a:effectLst/>
                      </a:endParaRPr>
                    </a:p>
                    <a:p>
                      <a:pPr marR="42545" algn="just">
                        <a:lnSpc>
                          <a:spcPts val="1300"/>
                        </a:lnSpc>
                        <a:spcAft>
                          <a:spcPts val="0"/>
                        </a:spcAft>
                      </a:pPr>
                      <a:r>
                        <a:rPr lang="es-CO" sz="1800" dirty="0" smtClean="0">
                          <a:effectLst/>
                          <a:latin typeface="+mn-lt"/>
                          <a:ea typeface="+mn-ea"/>
                        </a:rPr>
                        <a:t>7</a:t>
                      </a:r>
                      <a:endParaRPr lang="es-CO" sz="1400" dirty="0">
                        <a:effectLst/>
                        <a:latin typeface="Times New Roman" panose="02020603050405020304" pitchFamily="18" charset="0"/>
                        <a:ea typeface="Times New Roman" panose="02020603050405020304" pitchFamily="18" charset="0"/>
                      </a:endParaRPr>
                    </a:p>
                  </a:txBody>
                  <a:tcPr marL="68580" marR="68580" marT="0" marB="0"/>
                </a:tc>
              </a:tr>
              <a:tr h="615628">
                <a:tc>
                  <a:txBody>
                    <a:bodyPr/>
                    <a:lstStyle/>
                    <a:p>
                      <a:pPr marR="42545" algn="just">
                        <a:lnSpc>
                          <a:spcPts val="1300"/>
                        </a:lnSpc>
                        <a:spcAft>
                          <a:spcPts val="0"/>
                        </a:spcAft>
                      </a:pPr>
                      <a:endParaRPr lang="en-US" sz="1800" spc="-25" dirty="0" smtClean="0">
                        <a:effectLst/>
                      </a:endParaRPr>
                    </a:p>
                    <a:p>
                      <a:pPr marR="42545" algn="just">
                        <a:lnSpc>
                          <a:spcPts val="1300"/>
                        </a:lnSpc>
                        <a:spcAft>
                          <a:spcPts val="0"/>
                        </a:spcAft>
                      </a:pPr>
                      <a:r>
                        <a:rPr lang="en-US" sz="1800" spc="-25" dirty="0" smtClean="0">
                          <a:effectLst/>
                        </a:rPr>
                        <a:t>A</a:t>
                      </a:r>
                      <a:r>
                        <a:rPr lang="en-US" sz="1800" dirty="0" smtClean="0">
                          <a:effectLst/>
                        </a:rPr>
                        <a:t>UDIENCIA</a:t>
                      </a:r>
                      <a:r>
                        <a:rPr lang="en-US" sz="1800" spc="45" dirty="0" smtClean="0">
                          <a:effectLst/>
                        </a:rPr>
                        <a:t> </a:t>
                      </a:r>
                      <a:r>
                        <a:rPr lang="en-US" sz="1800" dirty="0" smtClean="0">
                          <a:effectLst/>
                        </a:rPr>
                        <a:t>LEGALIZACIÓN</a:t>
                      </a:r>
                      <a:r>
                        <a:rPr lang="en-US" sz="1800" spc="-25" dirty="0" smtClean="0">
                          <a:effectLst/>
                        </a:rPr>
                        <a:t> </a:t>
                      </a:r>
                      <a:r>
                        <a:rPr lang="en-US" sz="1800" dirty="0" smtClean="0">
                          <a:effectLst/>
                        </a:rPr>
                        <a:t>DE</a:t>
                      </a:r>
                      <a:r>
                        <a:rPr lang="en-US" sz="1800" spc="55" dirty="0" smtClean="0">
                          <a:effectLst/>
                        </a:rPr>
                        <a:t> </a:t>
                      </a:r>
                      <a:r>
                        <a:rPr lang="en-US" sz="1800" dirty="0" smtClean="0">
                          <a:effectLst/>
                        </a:rPr>
                        <a:t>ALLA</a:t>
                      </a:r>
                      <a:r>
                        <a:rPr lang="en-US" sz="1800" spc="-10" dirty="0" smtClean="0">
                          <a:effectLst/>
                        </a:rPr>
                        <a:t>N</a:t>
                      </a:r>
                      <a:r>
                        <a:rPr lang="en-US" sz="1800" dirty="0" smtClean="0">
                          <a:effectLst/>
                        </a:rPr>
                        <a:t>AMIENTO</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42545" algn="just">
                        <a:lnSpc>
                          <a:spcPts val="1300"/>
                        </a:lnSpc>
                        <a:spcAft>
                          <a:spcPts val="0"/>
                        </a:spcAft>
                      </a:pPr>
                      <a:endParaRPr lang="es-CO" sz="1800" dirty="0" smtClean="0">
                        <a:effectLst/>
                      </a:endParaRPr>
                    </a:p>
                    <a:p>
                      <a:pPr marR="42545" algn="just">
                        <a:lnSpc>
                          <a:spcPts val="1300"/>
                        </a:lnSpc>
                        <a:spcAft>
                          <a:spcPts val="0"/>
                        </a:spcAft>
                      </a:pPr>
                      <a:r>
                        <a:rPr lang="es-CO" sz="1800" dirty="0" smtClean="0">
                          <a:effectLst/>
                          <a:latin typeface="+mn-lt"/>
                          <a:ea typeface="+mn-ea"/>
                        </a:rPr>
                        <a:t>1</a:t>
                      </a:r>
                      <a:endParaRPr lang="es-CO" sz="1400" dirty="0">
                        <a:effectLst/>
                        <a:latin typeface="Times New Roman" panose="02020603050405020304" pitchFamily="18" charset="0"/>
                        <a:ea typeface="Times New Roman" panose="02020603050405020304" pitchFamily="18" charset="0"/>
                      </a:endParaRPr>
                    </a:p>
                  </a:txBody>
                  <a:tcPr marL="68580" marR="68580" marT="0" marB="0"/>
                </a:tc>
              </a:tr>
              <a:tr h="615628">
                <a:tc>
                  <a:txBody>
                    <a:bodyPr/>
                    <a:lstStyle/>
                    <a:p>
                      <a:pPr marR="42545" algn="just">
                        <a:lnSpc>
                          <a:spcPts val="1300"/>
                        </a:lnSpc>
                        <a:spcAft>
                          <a:spcPts val="0"/>
                        </a:spcAft>
                      </a:pPr>
                      <a:endParaRPr lang="es-CO" sz="1800" spc="-25" dirty="0" smtClean="0">
                        <a:effectLst/>
                      </a:endParaRPr>
                    </a:p>
                    <a:p>
                      <a:pPr marR="42545" algn="just">
                        <a:lnSpc>
                          <a:spcPts val="1300"/>
                        </a:lnSpc>
                        <a:spcAft>
                          <a:spcPts val="0"/>
                        </a:spcAft>
                      </a:pPr>
                      <a:r>
                        <a:rPr lang="es-CO" sz="1800" spc="-25" dirty="0" smtClean="0">
                          <a:effectLst/>
                        </a:rPr>
                        <a:t>A</a:t>
                      </a:r>
                      <a:r>
                        <a:rPr lang="es-CO" sz="1800" dirty="0" smtClean="0">
                          <a:effectLst/>
                        </a:rPr>
                        <a:t>UDIENCIA</a:t>
                      </a:r>
                      <a:r>
                        <a:rPr lang="es-CO" sz="1800" spc="-25" dirty="0" smtClean="0">
                          <a:effectLst/>
                        </a:rPr>
                        <a:t> </a:t>
                      </a:r>
                      <a:r>
                        <a:rPr lang="es-CO" sz="1800" dirty="0" smtClean="0">
                          <a:effectLst/>
                        </a:rPr>
                        <a:t>POR</a:t>
                      </a:r>
                      <a:r>
                        <a:rPr lang="es-CO" sz="1800" spc="190" dirty="0" smtClean="0">
                          <a:effectLst/>
                        </a:rPr>
                        <a:t> </a:t>
                      </a:r>
                      <a:r>
                        <a:rPr lang="es-CO" sz="1800" dirty="0" smtClean="0">
                          <a:effectLst/>
                        </a:rPr>
                        <a:t>HURTO</a:t>
                      </a:r>
                      <a:r>
                        <a:rPr lang="es-CO" sz="1800" spc="265" dirty="0" smtClean="0">
                          <a:effectLst/>
                        </a:rPr>
                        <a:t> </a:t>
                      </a:r>
                      <a:r>
                        <a:rPr lang="es-CO" sz="1800" dirty="0" smtClean="0">
                          <a:effectLst/>
                        </a:rPr>
                        <a:t>CALIFICADO</a:t>
                      </a:r>
                      <a:r>
                        <a:rPr lang="es-CO" sz="1800" spc="-25" dirty="0" smtClean="0">
                          <a:effectLst/>
                        </a:rPr>
                        <a:t> </a:t>
                      </a:r>
                      <a:r>
                        <a:rPr lang="es-CO" sz="1800" dirty="0" smtClean="0">
                          <a:effectLst/>
                        </a:rPr>
                        <a:t>Y</a:t>
                      </a:r>
                      <a:r>
                        <a:rPr lang="es-CO" sz="1800" spc="65" dirty="0" smtClean="0">
                          <a:effectLst/>
                        </a:rPr>
                        <a:t> </a:t>
                      </a:r>
                      <a:r>
                        <a:rPr lang="es-CO" sz="1800" spc="-25" dirty="0" smtClean="0">
                          <a:effectLst/>
                        </a:rPr>
                        <a:t>A</a:t>
                      </a:r>
                      <a:r>
                        <a:rPr lang="es-CO" sz="1800" dirty="0" smtClean="0">
                          <a:effectLst/>
                        </a:rPr>
                        <a:t>GR</a:t>
                      </a:r>
                      <a:r>
                        <a:rPr lang="es-CO" sz="1800" spc="15" dirty="0" smtClean="0">
                          <a:effectLst/>
                        </a:rPr>
                        <a:t>A</a:t>
                      </a:r>
                      <a:r>
                        <a:rPr lang="es-CO" sz="1800" spc="-20" dirty="0" smtClean="0">
                          <a:effectLst/>
                        </a:rPr>
                        <a:t>V</a:t>
                      </a:r>
                      <a:r>
                        <a:rPr lang="es-CO" sz="1800" spc="15" dirty="0" smtClean="0">
                          <a:effectLst/>
                        </a:rPr>
                        <a:t>A</a:t>
                      </a:r>
                      <a:r>
                        <a:rPr lang="es-CO" sz="1800" dirty="0" smtClean="0">
                          <a:effectLst/>
                        </a:rPr>
                        <a:t>DO</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42545" algn="just">
                        <a:lnSpc>
                          <a:spcPts val="1300"/>
                        </a:lnSpc>
                        <a:spcAft>
                          <a:spcPts val="0"/>
                        </a:spcAft>
                      </a:pPr>
                      <a:endParaRPr lang="es-CO" sz="1800" dirty="0" smtClean="0">
                        <a:effectLst/>
                      </a:endParaRPr>
                    </a:p>
                    <a:p>
                      <a:pPr marR="42545" algn="just">
                        <a:lnSpc>
                          <a:spcPts val="1300"/>
                        </a:lnSpc>
                        <a:spcAft>
                          <a:spcPts val="0"/>
                        </a:spcAft>
                      </a:pPr>
                      <a:r>
                        <a:rPr lang="es-CO" sz="1800" dirty="0" smtClean="0">
                          <a:effectLst/>
                        </a:rPr>
                        <a:t>2</a:t>
                      </a:r>
                      <a:endParaRPr lang="es-CO" sz="1400" dirty="0">
                        <a:effectLst/>
                        <a:latin typeface="Times New Roman" panose="02020603050405020304" pitchFamily="18" charset="0"/>
                        <a:ea typeface="Times New Roman" panose="02020603050405020304" pitchFamily="18" charset="0"/>
                      </a:endParaRPr>
                    </a:p>
                  </a:txBody>
                  <a:tcPr marL="68580" marR="68580" marT="0" marB="0"/>
                </a:tc>
              </a:tr>
              <a:tr h="615628">
                <a:tc>
                  <a:txBody>
                    <a:bodyPr/>
                    <a:lstStyle/>
                    <a:p>
                      <a:pPr marR="42545" algn="just">
                        <a:lnSpc>
                          <a:spcPts val="1300"/>
                        </a:lnSpc>
                        <a:spcAft>
                          <a:spcPts val="0"/>
                        </a:spcAft>
                      </a:pPr>
                      <a:endParaRPr lang="es-CO" sz="1800" spc="-25" dirty="0" smtClean="0">
                        <a:effectLst/>
                      </a:endParaRPr>
                    </a:p>
                    <a:p>
                      <a:pPr marR="42545" algn="just">
                        <a:lnSpc>
                          <a:spcPts val="1300"/>
                        </a:lnSpc>
                        <a:spcAft>
                          <a:spcPts val="0"/>
                        </a:spcAft>
                      </a:pPr>
                      <a:r>
                        <a:rPr lang="es-CO" sz="1800" spc="-25" dirty="0" smtClean="0">
                          <a:effectLst/>
                        </a:rPr>
                        <a:t>A</a:t>
                      </a:r>
                      <a:r>
                        <a:rPr lang="es-CO" sz="1800" dirty="0" smtClean="0">
                          <a:effectLst/>
                        </a:rPr>
                        <a:t>UDIENCIA</a:t>
                      </a:r>
                      <a:r>
                        <a:rPr lang="es-CO" sz="1800" spc="-25" dirty="0" smtClean="0">
                          <a:effectLst/>
                        </a:rPr>
                        <a:t> </a:t>
                      </a:r>
                      <a:r>
                        <a:rPr lang="es-CO" sz="1800" dirty="0" smtClean="0">
                          <a:effectLst/>
                        </a:rPr>
                        <a:t>POR</a:t>
                      </a:r>
                      <a:r>
                        <a:rPr lang="es-CO" sz="1800" spc="190" dirty="0" smtClean="0">
                          <a:effectLst/>
                        </a:rPr>
                        <a:t> </a:t>
                      </a:r>
                      <a:r>
                        <a:rPr lang="es-CO" sz="1800" dirty="0" smtClean="0">
                          <a:effectLst/>
                        </a:rPr>
                        <a:t>TRÁFICO,</a:t>
                      </a:r>
                      <a:r>
                        <a:rPr lang="es-CO" sz="1800" spc="320" dirty="0" smtClean="0">
                          <a:effectLst/>
                        </a:rPr>
                        <a:t> </a:t>
                      </a:r>
                      <a:r>
                        <a:rPr lang="es-CO" sz="1800" dirty="0" smtClean="0">
                          <a:effectLst/>
                        </a:rPr>
                        <a:t>FABRICACIÓN</a:t>
                      </a:r>
                    </a:p>
                    <a:p>
                      <a:pPr marR="42545" algn="just">
                        <a:lnSpc>
                          <a:spcPts val="1300"/>
                        </a:lnSpc>
                        <a:spcAft>
                          <a:spcPts val="0"/>
                        </a:spcAft>
                      </a:pPr>
                      <a:r>
                        <a:rPr lang="es-CO" sz="1800" dirty="0" smtClean="0">
                          <a:effectLst/>
                        </a:rPr>
                        <a:t>O</a:t>
                      </a:r>
                      <a:r>
                        <a:rPr lang="es-CO" sz="1800" spc="50" dirty="0" smtClean="0">
                          <a:effectLst/>
                        </a:rPr>
                        <a:t> </a:t>
                      </a:r>
                      <a:r>
                        <a:rPr lang="es-CO" sz="1800" dirty="0" smtClean="0">
                          <a:effectLst/>
                        </a:rPr>
                        <a:t>PORTE</a:t>
                      </a:r>
                      <a:r>
                        <a:rPr lang="es-CO" sz="1800" spc="245" dirty="0" smtClean="0">
                          <a:effectLst/>
                        </a:rPr>
                        <a:t> </a:t>
                      </a:r>
                      <a:r>
                        <a:rPr lang="es-CO" sz="1800" dirty="0" smtClean="0">
                          <a:effectLst/>
                        </a:rPr>
                        <a:t>DE</a:t>
                      </a:r>
                      <a:r>
                        <a:rPr lang="es-CO" sz="1800" spc="55" dirty="0" smtClean="0">
                          <a:effectLst/>
                        </a:rPr>
                        <a:t> </a:t>
                      </a:r>
                      <a:r>
                        <a:rPr lang="es-CO" sz="1800" dirty="0" smtClean="0">
                          <a:effectLst/>
                        </a:rPr>
                        <a:t>ES</a:t>
                      </a:r>
                      <a:r>
                        <a:rPr lang="es-CO" sz="1800" spc="30" dirty="0" smtClean="0">
                          <a:effectLst/>
                        </a:rPr>
                        <a:t>T</a:t>
                      </a:r>
                      <a:r>
                        <a:rPr lang="es-CO" sz="1800" dirty="0" smtClean="0">
                          <a:effectLst/>
                        </a:rPr>
                        <a:t>UPEFACIENTES</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42545" algn="just">
                        <a:lnSpc>
                          <a:spcPts val="1300"/>
                        </a:lnSpc>
                        <a:spcAft>
                          <a:spcPts val="0"/>
                        </a:spcAft>
                      </a:pPr>
                      <a:endParaRPr lang="es-CO" sz="1800" dirty="0" smtClean="0">
                        <a:effectLst/>
                      </a:endParaRPr>
                    </a:p>
                    <a:p>
                      <a:pPr marR="42545" algn="just">
                        <a:lnSpc>
                          <a:spcPts val="1300"/>
                        </a:lnSpc>
                        <a:spcAft>
                          <a:spcPts val="0"/>
                        </a:spcAft>
                      </a:pPr>
                      <a:r>
                        <a:rPr lang="es-CO" sz="1800" dirty="0" smtClean="0">
                          <a:effectLst/>
                          <a:latin typeface="+mn-lt"/>
                          <a:ea typeface="+mn-ea"/>
                        </a:rPr>
                        <a:t>56</a:t>
                      </a:r>
                      <a:endParaRPr lang="es-CO" sz="1400" dirty="0">
                        <a:effectLst/>
                        <a:latin typeface="Times New Roman" panose="02020603050405020304" pitchFamily="18" charset="0"/>
                        <a:ea typeface="Times New Roman" panose="02020603050405020304" pitchFamily="18" charset="0"/>
                      </a:endParaRPr>
                    </a:p>
                  </a:txBody>
                  <a:tcPr marL="68580" marR="68580" marT="0" marB="0"/>
                </a:tc>
              </a:tr>
              <a:tr h="615628">
                <a:tc>
                  <a:txBody>
                    <a:bodyPr/>
                    <a:lstStyle/>
                    <a:p>
                      <a:pPr marR="42545" algn="just">
                        <a:lnSpc>
                          <a:spcPts val="1300"/>
                        </a:lnSpc>
                        <a:spcAft>
                          <a:spcPts val="0"/>
                        </a:spcAft>
                      </a:pPr>
                      <a:endParaRPr lang="es-CO" sz="1800" spc="-25" dirty="0" smtClean="0">
                        <a:effectLst/>
                      </a:endParaRPr>
                    </a:p>
                    <a:p>
                      <a:pPr marR="42545" algn="just">
                        <a:lnSpc>
                          <a:spcPts val="1300"/>
                        </a:lnSpc>
                        <a:spcAft>
                          <a:spcPts val="0"/>
                        </a:spcAft>
                      </a:pPr>
                      <a:r>
                        <a:rPr lang="es-CO" sz="1800" spc="-25" dirty="0" smtClean="0">
                          <a:effectLst/>
                        </a:rPr>
                        <a:t>A</a:t>
                      </a:r>
                      <a:r>
                        <a:rPr lang="es-CO" sz="1800" dirty="0" smtClean="0">
                          <a:effectLst/>
                        </a:rPr>
                        <a:t>UDIENCIA</a:t>
                      </a:r>
                      <a:r>
                        <a:rPr lang="es-CO" sz="1800" spc="-25" dirty="0" smtClean="0">
                          <a:effectLst/>
                        </a:rPr>
                        <a:t> </a:t>
                      </a:r>
                      <a:r>
                        <a:rPr lang="es-CO" sz="1800" dirty="0" smtClean="0">
                          <a:effectLst/>
                        </a:rPr>
                        <a:t>POR</a:t>
                      </a:r>
                      <a:r>
                        <a:rPr lang="es-CO" sz="1800" spc="190" dirty="0" smtClean="0">
                          <a:effectLst/>
                        </a:rPr>
                        <a:t> </a:t>
                      </a:r>
                      <a:r>
                        <a:rPr lang="es-CO" sz="1800" dirty="0" smtClean="0">
                          <a:effectLst/>
                        </a:rPr>
                        <a:t>FABRICACIÓN</a:t>
                      </a:r>
                      <a:r>
                        <a:rPr lang="es-CO" sz="1800" spc="-35" dirty="0" smtClean="0">
                          <a:effectLst/>
                        </a:rPr>
                        <a:t> </a:t>
                      </a:r>
                      <a:r>
                        <a:rPr lang="es-CO" sz="1800" dirty="0" smtClean="0">
                          <a:effectLst/>
                        </a:rPr>
                        <a:t>O</a:t>
                      </a:r>
                      <a:r>
                        <a:rPr lang="es-CO" sz="1800" spc="50" dirty="0" smtClean="0">
                          <a:effectLst/>
                        </a:rPr>
                        <a:t> </a:t>
                      </a:r>
                      <a:r>
                        <a:rPr lang="es-CO" sz="1800" dirty="0" smtClean="0">
                          <a:effectLst/>
                        </a:rPr>
                        <a:t>PORTE</a:t>
                      </a:r>
                      <a:r>
                        <a:rPr lang="es-CO" sz="1800" spc="245" dirty="0" smtClean="0">
                          <a:effectLst/>
                        </a:rPr>
                        <a:t> </a:t>
                      </a:r>
                      <a:r>
                        <a:rPr lang="es-CO" sz="1800" dirty="0" smtClean="0">
                          <a:effectLst/>
                        </a:rPr>
                        <a:t>DE</a:t>
                      </a:r>
                      <a:r>
                        <a:rPr lang="es-CO" sz="1800" spc="55" dirty="0" smtClean="0">
                          <a:effectLst/>
                        </a:rPr>
                        <a:t> </a:t>
                      </a:r>
                      <a:r>
                        <a:rPr lang="es-CO" sz="1800" dirty="0" smtClean="0">
                          <a:effectLst/>
                        </a:rPr>
                        <a:t>ARMAS</a:t>
                      </a:r>
                      <a:r>
                        <a:rPr lang="es-CO" sz="1800" spc="200" dirty="0" smtClean="0">
                          <a:effectLst/>
                        </a:rPr>
                        <a:t> </a:t>
                      </a:r>
                      <a:r>
                        <a:rPr lang="es-CO" sz="1800" dirty="0" smtClean="0">
                          <a:effectLst/>
                        </a:rPr>
                        <a:t>DE</a:t>
                      </a:r>
                      <a:r>
                        <a:rPr lang="es-CO" sz="1800" spc="55" dirty="0" smtClean="0">
                          <a:effectLst/>
                        </a:rPr>
                        <a:t> </a:t>
                      </a:r>
                      <a:r>
                        <a:rPr lang="es-CO" sz="1800" dirty="0" smtClean="0">
                          <a:effectLst/>
                        </a:rPr>
                        <a:t>FUEGO</a:t>
                      </a:r>
                      <a:r>
                        <a:rPr lang="es-CO" sz="1800" spc="240" dirty="0" smtClean="0">
                          <a:effectLst/>
                        </a:rPr>
                        <a:t> </a:t>
                      </a:r>
                      <a:r>
                        <a:rPr lang="es-CO" sz="1800" dirty="0" smtClean="0">
                          <a:effectLst/>
                        </a:rPr>
                        <a:t>O</a:t>
                      </a:r>
                      <a:r>
                        <a:rPr lang="es-CO" sz="1800" spc="60" dirty="0" smtClean="0">
                          <a:effectLst/>
                        </a:rPr>
                        <a:t> </a:t>
                      </a:r>
                      <a:r>
                        <a:rPr lang="es-CO" sz="1800" dirty="0" smtClean="0">
                          <a:effectLst/>
                        </a:rPr>
                        <a:t>MUNICIONES</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42545" algn="just">
                        <a:lnSpc>
                          <a:spcPts val="1300"/>
                        </a:lnSpc>
                        <a:spcAft>
                          <a:spcPts val="0"/>
                        </a:spcAft>
                      </a:pPr>
                      <a:endParaRPr lang="es-CO" sz="1800" dirty="0" smtClean="0">
                        <a:effectLst/>
                      </a:endParaRPr>
                    </a:p>
                    <a:p>
                      <a:pPr marR="42545" algn="just">
                        <a:lnSpc>
                          <a:spcPts val="1300"/>
                        </a:lnSpc>
                        <a:spcAft>
                          <a:spcPts val="0"/>
                        </a:spcAft>
                      </a:pPr>
                      <a:r>
                        <a:rPr lang="es-CO" sz="1800" dirty="0" smtClean="0">
                          <a:effectLst/>
                        </a:rPr>
                        <a:t>11</a:t>
                      </a:r>
                      <a:endParaRPr lang="es-CO" sz="14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
        <p:nvSpPr>
          <p:cNvPr id="5" name="Rectangle 1"/>
          <p:cNvSpPr>
            <a:spLocks noChangeArrowheads="1"/>
          </p:cNvSpPr>
          <p:nvPr/>
        </p:nvSpPr>
        <p:spPr bwMode="auto">
          <a:xfrm>
            <a:off x="813942" y="0"/>
            <a:ext cx="11378058" cy="1031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100"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3200" b="0" i="0" u="none" strike="noStrike" cap="none" normalizeH="0" baseline="0" dirty="0" smtClean="0">
                <a:ln>
                  <a:noFill/>
                </a:ln>
                <a:solidFill>
                  <a:schemeClr val="tx1"/>
                </a:solidFill>
                <a:effectLst/>
                <a:ea typeface="Arial" panose="020B0604020202020204" pitchFamily="34" charset="0"/>
              </a:rPr>
              <a:t>EN ESTE CAMPO SE ACTUÓ EN  LA </a:t>
            </a:r>
            <a:r>
              <a:rPr lang="es-CO" altLang="es-CO" sz="3200" dirty="0">
                <a:solidFill>
                  <a:schemeClr val="tx1">
                    <a:lumMod val="85000"/>
                    <a:lumOff val="15000"/>
                  </a:schemeClr>
                </a:solidFill>
                <a:ea typeface="+mj-ea"/>
                <a:cs typeface="+mj-cs"/>
              </a:rPr>
              <a:t>SIGUIENTE</a:t>
            </a:r>
            <a:r>
              <a:rPr kumimoji="0" lang="es-CO" altLang="es-CO" sz="3200" b="0" i="0" u="none" strike="noStrike" cap="none" normalizeH="0" baseline="0" dirty="0" smtClean="0">
                <a:ln>
                  <a:noFill/>
                </a:ln>
                <a:solidFill>
                  <a:schemeClr val="tx1"/>
                </a:solidFill>
                <a:effectLst/>
                <a:ea typeface="Arial" panose="020B0604020202020204" pitchFamily="34" charset="0"/>
              </a:rPr>
              <a:t> FORMA</a:t>
            </a:r>
            <a:r>
              <a:rPr kumimoji="0" lang="es-CO" altLang="es-CO" sz="1100"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a:t>
            </a:r>
            <a:endParaRPr kumimoji="0" lang="es-CO" altLang="es-CO"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43467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06378" y="228694"/>
            <a:ext cx="10280821" cy="1517728"/>
          </a:xfrm>
        </p:spPr>
        <p:txBody>
          <a:bodyPr>
            <a:normAutofit/>
          </a:bodyPr>
          <a:lstStyle/>
          <a:p>
            <a:pPr algn="ctr"/>
            <a:r>
              <a:rPr lang="es-CO" sz="2800" b="1" dirty="0"/>
              <a:t>ACTUACIÓN COMO MINISTERIO PÚBLICO FRENTE A LA UNIDAD PARA LA ATENCION </a:t>
            </a:r>
            <a:r>
              <a:rPr lang="es-CO" sz="2800" b="1" dirty="0" smtClean="0"/>
              <a:t>Y </a:t>
            </a:r>
            <a:r>
              <a:rPr lang="es-CO" sz="2800" b="1" dirty="0"/>
              <a:t>REPARCIÓN INTEGRAL A LAS VICTIMAS </a:t>
            </a:r>
          </a:p>
        </p:txBody>
      </p:sp>
      <p:sp>
        <p:nvSpPr>
          <p:cNvPr id="3" name="Marcador de contenido 2"/>
          <p:cNvSpPr>
            <a:spLocks noGrp="1"/>
          </p:cNvSpPr>
          <p:nvPr>
            <p:ph idx="1"/>
          </p:nvPr>
        </p:nvSpPr>
        <p:spPr>
          <a:xfrm>
            <a:off x="1968843" y="1688756"/>
            <a:ext cx="9835979" cy="4917989"/>
          </a:xfrm>
        </p:spPr>
        <p:txBody>
          <a:bodyPr>
            <a:normAutofit fontScale="77500" lnSpcReduction="20000"/>
          </a:bodyPr>
          <a:lstStyle/>
          <a:p>
            <a:pPr algn="just"/>
            <a:r>
              <a:rPr lang="es-CO" dirty="0"/>
              <a:t>En el marco de la ley 1448 la Personería durante este periodo ha fungido como puente para que las víctimas del conflicto armado lleguen a una reparación integral, es decir con cada una de las medidas de reparación, hay que decir que respecto de la vigencia anterior, es decir el período 2016 – 2017 se ha visto una disminución considerable en el número de declaraciones o solicitudes para ser incluidos como víctimas del conflicto armado interno, sigue siendo esto una consecuencia del des escalamiento del conflicto armado interno en Colombia por el proceso de paz, sin embargo Santa Rosa de Osos sigue siendo un Municipio receptor de Víctimas de Desplazamiento Forzado, pero hay que decir que en lo que respecta a hechos </a:t>
            </a:r>
            <a:r>
              <a:rPr lang="es-CO" dirty="0" err="1"/>
              <a:t>victimizantes</a:t>
            </a:r>
            <a:r>
              <a:rPr lang="es-CO" dirty="0"/>
              <a:t> perpetrados en nuestro Municipio como homicidios y desaparición forzada, los mismos en esta vigencia no se han cometido, por lo menos en lo que a consecuencia del conflicto armado interno se refiere.   </a:t>
            </a:r>
            <a:endParaRPr lang="es-CO" dirty="0" smtClean="0"/>
          </a:p>
          <a:p>
            <a:pPr algn="just"/>
            <a:r>
              <a:rPr lang="es-CO" dirty="0"/>
              <a:t> </a:t>
            </a:r>
            <a:r>
              <a:rPr lang="es-CO" b="1" u="sng" dirty="0" smtClean="0"/>
              <a:t>CONFORMACIÓN </a:t>
            </a:r>
            <a:r>
              <a:rPr lang="es-CO" b="1" u="sng" dirty="0"/>
              <a:t>MESA DE PARTICIPACIÓN DE VÍCTIMAS:</a:t>
            </a:r>
            <a:endParaRPr lang="es-CO" dirty="0"/>
          </a:p>
          <a:p>
            <a:pPr algn="just"/>
            <a:r>
              <a:rPr lang="es-CO" dirty="0"/>
              <a:t> </a:t>
            </a:r>
            <a:r>
              <a:rPr lang="es-CO" dirty="0" smtClean="0"/>
              <a:t>Como </a:t>
            </a:r>
            <a:r>
              <a:rPr lang="es-CO" dirty="0"/>
              <a:t>es sabido uno de los aspectos importantes en la atención de la población víctima es la inclusión dentro de espacios de participación que les permitan volver a formar parte activa de una sociedad, y dentro de este aspecto se consagra como uno de los propósitos municipales en la ley 1448 de 2011, la conformación de una mesa de participación de víctimas donde se puedan elaborar propuestas en cuanto a la política municipal para la atención a esta población. </a:t>
            </a:r>
          </a:p>
          <a:p>
            <a:pPr algn="just"/>
            <a:r>
              <a:rPr lang="es-CO" dirty="0"/>
              <a:t>Esta mesa será la encargada desde la perspectiva de las víctimas de propender para que ese proceso de justicia restaurativa llegue a un buen puerto, es por ello y debido a que la mesa de víctimas que estaba conformada en nuestro municipio, tiene vigencia hasta este año 2017, actualmente se encuentra elegida y en funcionamiento una nueva mesa de víctimas que tiene una vigencia de 2 años, la cual se eligió en el mes de agosto de las persona postuladas que pertenecen a la Organización de Víctimas de nuestro Municipio, denominada Madres por la Vida. Así entonces para el año 2017 se realizó la elección de una nueva mesa de víctimas, que permeada por la experiencia que obtuvieron las víctimas en este primer proceso de aprendizaje desde 2015 hasta 2017, permitirá un mejor desenvolvimiento en la tarea de proteger y promover los derechos de esta población hasta la vigencia 2019.   </a:t>
            </a:r>
          </a:p>
          <a:p>
            <a:endParaRPr lang="es-CO" dirty="0"/>
          </a:p>
        </p:txBody>
      </p:sp>
    </p:spTree>
    <p:extLst>
      <p:ext uri="{BB962C8B-B14F-4D97-AF65-F5344CB8AC3E}">
        <p14:creationId xmlns:p14="http://schemas.microsoft.com/office/powerpoint/2010/main" val="969339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2543129035"/>
              </p:ext>
            </p:extLst>
          </p:nvPr>
        </p:nvGraphicFramePr>
        <p:xfrm>
          <a:off x="2421924" y="1482811"/>
          <a:ext cx="8847438" cy="5347064"/>
        </p:xfrm>
        <a:graphic>
          <a:graphicData uri="http://schemas.openxmlformats.org/drawingml/2006/table">
            <a:tbl>
              <a:tblPr firstRow="1" firstCol="1" bandRow="1">
                <a:tableStyleId>{5C22544A-7EE6-4342-B048-85BDC9FD1C3A}</a:tableStyleId>
              </a:tblPr>
              <a:tblGrid>
                <a:gridCol w="4410997"/>
                <a:gridCol w="4436441"/>
              </a:tblGrid>
              <a:tr h="734854">
                <a:tc gridSpan="2">
                  <a:txBody>
                    <a:bodyPr/>
                    <a:lstStyle/>
                    <a:p>
                      <a:pPr algn="ctr">
                        <a:spcAft>
                          <a:spcPts val="0"/>
                        </a:spcAft>
                      </a:pPr>
                      <a:r>
                        <a:rPr lang="es-CO" sz="1800" dirty="0">
                          <a:effectLst/>
                        </a:rPr>
                        <a:t> </a:t>
                      </a:r>
                    </a:p>
                    <a:p>
                      <a:pPr algn="ctr">
                        <a:spcAft>
                          <a:spcPts val="0"/>
                        </a:spcAft>
                      </a:pPr>
                      <a:r>
                        <a:rPr lang="es-CO" sz="1800" dirty="0">
                          <a:effectLst/>
                        </a:rPr>
                        <a:t>DECLARACIONES PERIODOS COMPRENDIDOS ENTRE </a:t>
                      </a:r>
                      <a:r>
                        <a:rPr lang="es-CO" sz="1800" dirty="0" smtClean="0">
                          <a:effectLst/>
                        </a:rPr>
                        <a:t>18 </a:t>
                      </a:r>
                      <a:r>
                        <a:rPr lang="es-CO" sz="1800" dirty="0">
                          <a:effectLst/>
                        </a:rPr>
                        <a:t>DE </a:t>
                      </a:r>
                      <a:r>
                        <a:rPr lang="es-CO" sz="1800" dirty="0" smtClean="0">
                          <a:effectLst/>
                        </a:rPr>
                        <a:t>MAYO DE 2017 AL 28 DE FEBRERO DE 2018</a:t>
                      </a:r>
                      <a:endParaRPr lang="es-CO" sz="18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s-CO"/>
                    </a:p>
                  </a:txBody>
                  <a:tcPr/>
                </a:tc>
              </a:tr>
              <a:tr h="306190">
                <a:tc>
                  <a:txBody>
                    <a:bodyPr/>
                    <a:lstStyle/>
                    <a:p>
                      <a:pPr algn="ctr">
                        <a:spcAft>
                          <a:spcPts val="0"/>
                        </a:spcAft>
                      </a:pPr>
                      <a:r>
                        <a:rPr lang="en-US" sz="1600">
                          <a:effectLst/>
                        </a:rPr>
                        <a:t>HECHOS VICTIMIZANTE</a:t>
                      </a:r>
                      <a:endParaRPr lang="es-CO"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n-US" sz="1600">
                          <a:effectLst/>
                        </a:rPr>
                        <a:t>N° DE DECLARACIONES</a:t>
                      </a:r>
                      <a:endParaRPr lang="es-CO" sz="1800">
                        <a:effectLst/>
                        <a:latin typeface="Times New Roman" panose="02020603050405020304" pitchFamily="18" charset="0"/>
                        <a:ea typeface="Times New Roman" panose="02020603050405020304" pitchFamily="18" charset="0"/>
                      </a:endParaRPr>
                    </a:p>
                  </a:txBody>
                  <a:tcPr marL="68580" marR="68580" marT="0" marB="0"/>
                </a:tc>
              </a:tr>
              <a:tr h="306190">
                <a:tc>
                  <a:txBody>
                    <a:bodyPr/>
                    <a:lstStyle/>
                    <a:p>
                      <a:pPr algn="ctr">
                        <a:spcAft>
                          <a:spcPts val="0"/>
                        </a:spcAft>
                      </a:pPr>
                      <a:r>
                        <a:rPr lang="en-US" sz="1600">
                          <a:effectLst/>
                        </a:rPr>
                        <a:t>AMENAZA</a:t>
                      </a:r>
                      <a:endParaRPr lang="es-CO"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800" dirty="0" smtClean="0">
                          <a:effectLst/>
                          <a:latin typeface="Times New Roman" panose="02020603050405020304" pitchFamily="18" charset="0"/>
                          <a:ea typeface="Times New Roman" panose="02020603050405020304" pitchFamily="18" charset="0"/>
                        </a:rPr>
                        <a:t>0</a:t>
                      </a:r>
                      <a:endParaRPr lang="es-CO" sz="1800" dirty="0">
                        <a:effectLst/>
                        <a:latin typeface="Times New Roman" panose="02020603050405020304" pitchFamily="18" charset="0"/>
                        <a:ea typeface="Times New Roman" panose="02020603050405020304" pitchFamily="18" charset="0"/>
                      </a:endParaRPr>
                    </a:p>
                  </a:txBody>
                  <a:tcPr marL="68580" marR="68580" marT="0" marB="0"/>
                </a:tc>
              </a:tr>
              <a:tr h="306190">
                <a:tc>
                  <a:txBody>
                    <a:bodyPr/>
                    <a:lstStyle/>
                    <a:p>
                      <a:pPr algn="ctr">
                        <a:spcAft>
                          <a:spcPts val="0"/>
                        </a:spcAft>
                      </a:pPr>
                      <a:r>
                        <a:rPr lang="en-US" sz="1600">
                          <a:effectLst/>
                        </a:rPr>
                        <a:t>DESPLAZAMIENTO FORZADO</a:t>
                      </a:r>
                      <a:endParaRPr lang="es-CO"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n-US" sz="1600" dirty="0">
                          <a:effectLst/>
                        </a:rPr>
                        <a:t>28</a:t>
                      </a:r>
                      <a:endParaRPr lang="es-CO" sz="1800" dirty="0">
                        <a:effectLst/>
                        <a:latin typeface="Times New Roman" panose="02020603050405020304" pitchFamily="18" charset="0"/>
                        <a:ea typeface="Times New Roman" panose="02020603050405020304" pitchFamily="18" charset="0"/>
                      </a:endParaRPr>
                    </a:p>
                  </a:txBody>
                  <a:tcPr marL="68580" marR="68580" marT="0" marB="0"/>
                </a:tc>
              </a:tr>
              <a:tr h="306190">
                <a:tc>
                  <a:txBody>
                    <a:bodyPr/>
                    <a:lstStyle/>
                    <a:p>
                      <a:pPr algn="ctr">
                        <a:spcAft>
                          <a:spcPts val="0"/>
                        </a:spcAft>
                      </a:pPr>
                      <a:r>
                        <a:rPr lang="en-US" sz="1600">
                          <a:effectLst/>
                        </a:rPr>
                        <a:t>HOMICIDO</a:t>
                      </a:r>
                      <a:endParaRPr lang="es-CO"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n-US" sz="1600" dirty="0">
                          <a:effectLst/>
                        </a:rPr>
                        <a:t>6</a:t>
                      </a:r>
                      <a:endParaRPr lang="es-CO" sz="1800" dirty="0">
                        <a:effectLst/>
                        <a:latin typeface="Times New Roman" panose="02020603050405020304" pitchFamily="18" charset="0"/>
                        <a:ea typeface="Times New Roman" panose="02020603050405020304" pitchFamily="18" charset="0"/>
                      </a:endParaRPr>
                    </a:p>
                  </a:txBody>
                  <a:tcPr marL="68580" marR="68580" marT="0" marB="0"/>
                </a:tc>
              </a:tr>
              <a:tr h="306190">
                <a:tc>
                  <a:txBody>
                    <a:bodyPr/>
                    <a:lstStyle/>
                    <a:p>
                      <a:pPr algn="ctr">
                        <a:spcAft>
                          <a:spcPts val="0"/>
                        </a:spcAft>
                      </a:pPr>
                      <a:r>
                        <a:rPr lang="en-US" sz="1600" dirty="0">
                          <a:effectLst/>
                        </a:rPr>
                        <a:t>DESAPARICIÓN FORZADA</a:t>
                      </a:r>
                      <a:endParaRPr lang="es-CO"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n-US" sz="1600" dirty="0" smtClean="0">
                          <a:effectLst/>
                          <a:latin typeface="+mn-lt"/>
                          <a:ea typeface="+mn-ea"/>
                        </a:rPr>
                        <a:t>1</a:t>
                      </a:r>
                      <a:endParaRPr lang="es-CO" sz="1800" dirty="0">
                        <a:effectLst/>
                        <a:latin typeface="Times New Roman" panose="02020603050405020304" pitchFamily="18" charset="0"/>
                        <a:ea typeface="Times New Roman" panose="02020603050405020304" pitchFamily="18" charset="0"/>
                      </a:endParaRPr>
                    </a:p>
                  </a:txBody>
                  <a:tcPr marL="68580" marR="68580" marT="0" marB="0"/>
                </a:tc>
              </a:tr>
              <a:tr h="306190">
                <a:tc>
                  <a:txBody>
                    <a:bodyPr/>
                    <a:lstStyle/>
                    <a:p>
                      <a:pPr algn="ctr">
                        <a:spcAft>
                          <a:spcPts val="0"/>
                        </a:spcAft>
                      </a:pPr>
                      <a:r>
                        <a:rPr lang="en-US" sz="1600">
                          <a:effectLst/>
                        </a:rPr>
                        <a:t>ACTOS TERRORISTAS</a:t>
                      </a:r>
                      <a:endParaRPr lang="es-CO"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800" dirty="0" smtClean="0">
                          <a:effectLst/>
                          <a:latin typeface="Times New Roman" panose="02020603050405020304" pitchFamily="18" charset="0"/>
                          <a:ea typeface="Times New Roman" panose="02020603050405020304" pitchFamily="18" charset="0"/>
                        </a:rPr>
                        <a:t>0</a:t>
                      </a:r>
                      <a:endParaRPr lang="es-CO" sz="1800" dirty="0">
                        <a:effectLst/>
                        <a:latin typeface="Times New Roman" panose="02020603050405020304" pitchFamily="18" charset="0"/>
                        <a:ea typeface="Times New Roman" panose="02020603050405020304" pitchFamily="18" charset="0"/>
                      </a:endParaRPr>
                    </a:p>
                  </a:txBody>
                  <a:tcPr marL="68580" marR="68580" marT="0" marB="0"/>
                </a:tc>
              </a:tr>
              <a:tr h="541909">
                <a:tc>
                  <a:txBody>
                    <a:bodyPr/>
                    <a:lstStyle/>
                    <a:p>
                      <a:pPr algn="ctr">
                        <a:spcAft>
                          <a:spcPts val="0"/>
                        </a:spcAft>
                      </a:pPr>
                      <a:r>
                        <a:rPr lang="es-CO" sz="1800" dirty="0">
                          <a:effectLst/>
                        </a:rPr>
                        <a:t>DELITOS CONTRA LA LIBERTAD Y LA INTEGRIDAD SEXUAL EN EL DESARROLLO DEL CONFLICTO ARMADO. </a:t>
                      </a:r>
                      <a:endParaRPr lang="es-CO"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600" dirty="0">
                          <a:effectLst/>
                        </a:rPr>
                        <a:t>0</a:t>
                      </a:r>
                      <a:endParaRPr lang="es-CO" sz="1800" dirty="0">
                        <a:effectLst/>
                        <a:latin typeface="Times New Roman" panose="02020603050405020304" pitchFamily="18" charset="0"/>
                        <a:ea typeface="Times New Roman" panose="02020603050405020304" pitchFamily="18" charset="0"/>
                      </a:endParaRPr>
                    </a:p>
                  </a:txBody>
                  <a:tcPr marL="68580" marR="68580" marT="0" marB="0"/>
                </a:tc>
              </a:tr>
              <a:tr h="489903">
                <a:tc>
                  <a:txBody>
                    <a:bodyPr/>
                    <a:lstStyle/>
                    <a:p>
                      <a:pPr algn="ctr">
                        <a:spcAft>
                          <a:spcPts val="0"/>
                        </a:spcAft>
                      </a:pPr>
                      <a:r>
                        <a:rPr lang="es-CO" sz="1800">
                          <a:effectLst/>
                        </a:rPr>
                        <a:t>DESPOJO Y ABANDONO FORZADO DE TIERRAS</a:t>
                      </a:r>
                      <a:endParaRPr lang="es-CO"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600" dirty="0">
                          <a:effectLst/>
                        </a:rPr>
                        <a:t>0</a:t>
                      </a:r>
                      <a:endParaRPr lang="es-CO" sz="1800" dirty="0">
                        <a:effectLst/>
                        <a:latin typeface="Times New Roman" panose="02020603050405020304" pitchFamily="18" charset="0"/>
                        <a:ea typeface="Times New Roman" panose="02020603050405020304" pitchFamily="18" charset="0"/>
                      </a:endParaRPr>
                    </a:p>
                  </a:txBody>
                  <a:tcPr marL="68580" marR="68580" marT="0" marB="0"/>
                </a:tc>
              </a:tr>
              <a:tr h="306190">
                <a:tc>
                  <a:txBody>
                    <a:bodyPr/>
                    <a:lstStyle/>
                    <a:p>
                      <a:pPr algn="ctr">
                        <a:spcAft>
                          <a:spcPts val="0"/>
                        </a:spcAft>
                      </a:pPr>
                      <a:r>
                        <a:rPr lang="en-US" sz="1800">
                          <a:effectLst/>
                        </a:rPr>
                        <a:t>SECUESTRO</a:t>
                      </a:r>
                      <a:endParaRPr lang="es-CO"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600" dirty="0">
                          <a:effectLst/>
                          <a:latin typeface="+mn-lt"/>
                          <a:ea typeface="+mn-ea"/>
                        </a:rPr>
                        <a:t>2</a:t>
                      </a:r>
                      <a:endParaRPr lang="es-CO" sz="1800" dirty="0">
                        <a:effectLst/>
                        <a:latin typeface="Times New Roman" panose="02020603050405020304" pitchFamily="18" charset="0"/>
                        <a:ea typeface="Times New Roman" panose="02020603050405020304" pitchFamily="18" charset="0"/>
                      </a:endParaRPr>
                    </a:p>
                  </a:txBody>
                  <a:tcPr marL="68580" marR="68580" marT="0" marB="0"/>
                </a:tc>
              </a:tr>
              <a:tr h="734854">
                <a:tc>
                  <a:txBody>
                    <a:bodyPr/>
                    <a:lstStyle/>
                    <a:p>
                      <a:pPr algn="ctr">
                        <a:spcAft>
                          <a:spcPts val="0"/>
                        </a:spcAft>
                      </a:pPr>
                      <a:r>
                        <a:rPr lang="es-CO" sz="1800" dirty="0">
                          <a:effectLst/>
                        </a:rPr>
                        <a:t>VINCULACION DE NIÑOS Y NIÑAS MENORES EN EL CONFLICTO ARMADO</a:t>
                      </a:r>
                      <a:endParaRPr lang="es-CO"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600" dirty="0">
                          <a:effectLst/>
                        </a:rPr>
                        <a:t>0</a:t>
                      </a:r>
                      <a:endParaRPr lang="es-CO" sz="18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
        <p:nvSpPr>
          <p:cNvPr id="5" name="Rectangle 1"/>
          <p:cNvSpPr>
            <a:spLocks noGrp="1" noChangeArrowheads="1"/>
          </p:cNvSpPr>
          <p:nvPr>
            <p:ph type="title"/>
          </p:nvPr>
        </p:nvSpPr>
        <p:spPr bwMode="auto">
          <a:xfrm>
            <a:off x="2065703" y="208506"/>
            <a:ext cx="9261324"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sz="3200" b="1" i="0" u="none" strike="noStrike" cap="none" normalizeH="0" baseline="0" dirty="0" smtClean="0">
                <a:ln>
                  <a:noFill/>
                </a:ln>
                <a:solidFill>
                  <a:schemeClr val="tx1"/>
                </a:solidFill>
                <a:effectLst/>
                <a:latin typeface="+mn-lt"/>
                <a:ea typeface="Times New Roman" panose="02020603050405020304" pitchFamily="18" charset="0"/>
                <a:cs typeface="Arial" panose="020B0604020202020204" pitchFamily="34" charset="0"/>
              </a:rPr>
              <a:t>ESTADISTICAS DE DECLARACIONES SEGÚN</a:t>
            </a:r>
            <a:br>
              <a:rPr kumimoji="0" lang="es-CO" altLang="es-CO" sz="3200" b="1" i="0" u="none" strike="noStrike" cap="none" normalizeH="0" baseline="0" dirty="0" smtClean="0">
                <a:ln>
                  <a:noFill/>
                </a:ln>
                <a:solidFill>
                  <a:schemeClr val="tx1"/>
                </a:solidFill>
                <a:effectLst/>
                <a:latin typeface="+mn-lt"/>
                <a:ea typeface="Times New Roman" panose="02020603050405020304" pitchFamily="18" charset="0"/>
                <a:cs typeface="Arial" panose="020B0604020202020204" pitchFamily="34" charset="0"/>
              </a:rPr>
            </a:br>
            <a:r>
              <a:rPr kumimoji="0" lang="es-CO" altLang="es-CO" sz="3200" b="1" i="0" u="none" strike="noStrike" cap="none" normalizeH="0" baseline="0" dirty="0" smtClean="0">
                <a:ln>
                  <a:noFill/>
                </a:ln>
                <a:solidFill>
                  <a:schemeClr val="tx1"/>
                </a:solidFill>
                <a:effectLst/>
                <a:latin typeface="+mn-lt"/>
                <a:ea typeface="Times New Roman" panose="02020603050405020304" pitchFamily="18" charset="0"/>
                <a:cs typeface="Arial" panose="020B0604020202020204" pitchFamily="34" charset="0"/>
              </a:rPr>
              <a:t> HECHOS VICTIMIZANTES</a:t>
            </a:r>
            <a:endParaRPr kumimoji="0" lang="es-CO" altLang="es-CO" sz="3200" b="0" i="0" u="none" strike="noStrike" cap="none" normalizeH="0" baseline="0" dirty="0" smtClean="0">
              <a:ln>
                <a:noFill/>
              </a:ln>
              <a:solidFill>
                <a:schemeClr val="tx1"/>
              </a:solidFill>
              <a:effectLst/>
              <a:latin typeface="+mn-l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12144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27952" y="203980"/>
            <a:ext cx="10225151" cy="570377"/>
          </a:xfrm>
        </p:spPr>
        <p:txBody>
          <a:bodyPr>
            <a:normAutofit fontScale="90000"/>
          </a:bodyPr>
          <a:lstStyle/>
          <a:p>
            <a:pPr algn="ctr"/>
            <a:r>
              <a:rPr lang="es-CO" sz="2700" dirty="0"/>
              <a:t>EL PERSONERO COMO GARANTE DEL INTERES PÚBLICO </a:t>
            </a:r>
            <a:r>
              <a:rPr lang="es-CO" dirty="0"/>
              <a:t/>
            </a:r>
            <a:br>
              <a:rPr lang="es-CO" dirty="0"/>
            </a:br>
            <a:r>
              <a:rPr lang="es-CO" dirty="0"/>
              <a:t> </a:t>
            </a:r>
            <a:r>
              <a:rPr lang="es-CO" b="1" dirty="0"/>
              <a:t> </a:t>
            </a:r>
            <a:r>
              <a:rPr lang="es-CO" sz="2200" dirty="0" smtClean="0"/>
              <a:t>ACTUACIONES </a:t>
            </a:r>
            <a:r>
              <a:rPr lang="es-CO" sz="2200" dirty="0"/>
              <a:t>REFERENTES AL ESTABLECIMIENTO </a:t>
            </a:r>
            <a:r>
              <a:rPr lang="es-CO" sz="2200" dirty="0" smtClean="0"/>
              <a:t>PENITENCIARIO </a:t>
            </a:r>
            <a:r>
              <a:rPr lang="es-CO" sz="2200" dirty="0"/>
              <a:t>Y </a:t>
            </a:r>
            <a:r>
              <a:rPr lang="es-CO" sz="2200" dirty="0" smtClean="0"/>
              <a:t>CARCELARIO</a:t>
            </a:r>
            <a:endParaRPr lang="es-CO" sz="2200" dirty="0"/>
          </a:p>
        </p:txBody>
      </p:sp>
      <p:sp>
        <p:nvSpPr>
          <p:cNvPr id="3" name="Marcador de contenido 2"/>
          <p:cNvSpPr>
            <a:spLocks noGrp="1"/>
          </p:cNvSpPr>
          <p:nvPr>
            <p:ph idx="1"/>
          </p:nvPr>
        </p:nvSpPr>
        <p:spPr>
          <a:xfrm>
            <a:off x="1449859" y="1178011"/>
            <a:ext cx="10387914" cy="5568777"/>
          </a:xfrm>
        </p:spPr>
        <p:txBody>
          <a:bodyPr>
            <a:normAutofit fontScale="92500" lnSpcReduction="10000"/>
          </a:bodyPr>
          <a:lstStyle/>
          <a:p>
            <a:r>
              <a:rPr lang="es-CO" sz="1600" dirty="0"/>
              <a:t>Ha sido política de esta Personería en los más de cuatro años que llevamos direccionando los destinos de esta Entidad propender por la protección de los derechos humanos de los habitantes del Municipio de Santa Rosa de Osos primordialmente, sin embargo la existencia en nuestro Municipio de un Establecimiento Penitenciario y Carcelario del nivel nacional, hace que nuestra función también cobije a esta población que está en una situación excepcional y que se procure por atender todos sus requerimientos atinentes al respeto por los derechos fundamentales de las personas que allí purgan una condena, de igual manera el establecimiento requiere como tal cierto tipo de actuaciones que reclaman la presencia de esta Personería como Ministerio Público, máxime si se tiene en cuenta la situación particular que actualmente afronta este centro penitenciario referente a la vulneración de la dignidad dela PPL como consecuencia de la problemática de hacinamiento que presenta el establecimiento, problemática que obligo por parte de los Representantes del Comité de Derechos Humanos a instaurar una acción de tutela en contra del INPEC, la cual para la fecha del 27 de noviembre de 2017 se emite fallo por parte del Juzgado Promiscuo de Familia del Municipio de Santa Rosa de Osos, mediante el cual se ordena al INSTITUTO NACIONAL PENITENCIARIO Y CARCELARIO INPEC, través de su Director General, Director (a) Regional Noroeste y Director del Establecimiento Penitenciario y Carcelario de Mediana Seguridad de Santa Rosa de Osos, que dentro de las cuarenta y ocho (48) horas siguientes, contados a partir de la notificación de esta providencia, si aún no lo hubiera hecho, adopte las reglas de equilibrio y equilibrio decreciente, medida que ha permitido que se reduzca el ingreso de PPL, de igual manera se está presto para atender solicitudes por parte de los internos para accesorias, denuncias entre otras. </a:t>
            </a:r>
          </a:p>
          <a:p>
            <a:pPr marL="0" indent="0">
              <a:buNone/>
            </a:pPr>
            <a:endParaRPr lang="es-CO" sz="1600" dirty="0"/>
          </a:p>
          <a:p>
            <a:r>
              <a:rPr lang="es-CO" sz="1600" dirty="0"/>
              <a:t>También cabe resaltar que ocurrió en el año 2017 un intento de motín en el establecimiento penitenciario y carcelario que afortunadamente fue debidamente controlado por miembros del INPEC, en el cual, si bien se tuvo que acudir a los métodos para la disuasión de conflictos al interior del establecimiento, se respetó la población carcelaria en sus derechos fundamentales.    </a:t>
            </a:r>
          </a:p>
          <a:p>
            <a:pPr marL="0" indent="0">
              <a:buNone/>
            </a:pPr>
            <a:endParaRPr lang="es-CO" sz="1600" dirty="0"/>
          </a:p>
          <a:p>
            <a:pPr algn="just"/>
            <a:endParaRPr lang="es-CO" sz="2200" dirty="0">
              <a:solidFill>
                <a:schemeClr val="tx1"/>
              </a:solidFill>
            </a:endParaRPr>
          </a:p>
          <a:p>
            <a:endParaRPr lang="es-CO" sz="2800" dirty="0">
              <a:solidFill>
                <a:schemeClr val="tx1">
                  <a:lumMod val="85000"/>
                  <a:lumOff val="15000"/>
                </a:schemeClr>
              </a:solidFill>
              <a:latin typeface="+mj-lt"/>
              <a:ea typeface="+mj-ea"/>
              <a:cs typeface="+mj-cs"/>
            </a:endParaRPr>
          </a:p>
        </p:txBody>
      </p:sp>
    </p:spTree>
    <p:extLst>
      <p:ext uri="{BB962C8B-B14F-4D97-AF65-F5344CB8AC3E}">
        <p14:creationId xmlns:p14="http://schemas.microsoft.com/office/powerpoint/2010/main" val="739631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5" y="624109"/>
            <a:ext cx="9426080" cy="1666009"/>
          </a:xfrm>
        </p:spPr>
        <p:txBody>
          <a:bodyPr>
            <a:normAutofit fontScale="90000"/>
          </a:bodyPr>
          <a:lstStyle/>
          <a:p>
            <a:pPr algn="ctr"/>
            <a:r>
              <a:rPr lang="es-CO" b="1" dirty="0"/>
              <a:t>ACTUACIONES REFERENTES AL ESTABLECIMIENTO PENITENCIARIO Y CARCELARIO</a:t>
            </a:r>
          </a:p>
        </p:txBody>
      </p:sp>
      <p:pic>
        <p:nvPicPr>
          <p:cNvPr id="4" name="Marcador de contenido 3"/>
          <p:cNvPicPr>
            <a:picLocks noGrp="1" noChangeAspect="1"/>
          </p:cNvPicPr>
          <p:nvPr>
            <p:ph idx="1"/>
          </p:nvPr>
        </p:nvPicPr>
        <p:blipFill>
          <a:blip r:embed="rId2"/>
          <a:stretch>
            <a:fillRect/>
          </a:stretch>
        </p:blipFill>
        <p:spPr>
          <a:xfrm>
            <a:off x="1525154" y="2627870"/>
            <a:ext cx="10174565" cy="2433229"/>
          </a:xfrm>
          <a:prstGeom prst="rect">
            <a:avLst/>
          </a:prstGeom>
        </p:spPr>
      </p:pic>
    </p:spTree>
    <p:extLst>
      <p:ext uri="{BB962C8B-B14F-4D97-AF65-F5344CB8AC3E}">
        <p14:creationId xmlns:p14="http://schemas.microsoft.com/office/powerpoint/2010/main" val="2827448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35044" y="121602"/>
            <a:ext cx="8911687" cy="660993"/>
          </a:xfrm>
        </p:spPr>
        <p:txBody>
          <a:bodyPr>
            <a:normAutofit fontScale="90000"/>
          </a:bodyPr>
          <a:lstStyle/>
          <a:p>
            <a:r>
              <a:rPr lang="es-CO" dirty="0" smtClean="0"/>
              <a:t>EJERCICIO </a:t>
            </a:r>
            <a:r>
              <a:rPr lang="es-CO" dirty="0"/>
              <a:t>DEL CONTROL DISCIPLINARIO</a:t>
            </a:r>
            <a:br>
              <a:rPr lang="es-CO" dirty="0"/>
            </a:br>
            <a:endParaRPr lang="es-CO" dirty="0"/>
          </a:p>
        </p:txBody>
      </p:sp>
      <p:sp>
        <p:nvSpPr>
          <p:cNvPr id="3" name="Marcador de contenido 2"/>
          <p:cNvSpPr>
            <a:spLocks noGrp="1"/>
          </p:cNvSpPr>
          <p:nvPr>
            <p:ph idx="1"/>
          </p:nvPr>
        </p:nvSpPr>
        <p:spPr>
          <a:xfrm>
            <a:off x="1902941" y="782595"/>
            <a:ext cx="9601671" cy="5848864"/>
          </a:xfrm>
        </p:spPr>
        <p:txBody>
          <a:bodyPr>
            <a:normAutofit fontScale="85000" lnSpcReduction="20000"/>
          </a:bodyPr>
          <a:lstStyle/>
          <a:p>
            <a:pPr algn="just"/>
            <a:r>
              <a:rPr lang="es-CO" dirty="0"/>
              <a:t>En este campo y bajo el procedimiento establecido por el Código Único Disciplinario (Ley 734 de 2002), corresponde a la Personería adelantar las investigaciones disciplinarias a que haya lugar, cuando quiera que la falta cometida por los servidores públicos del orden Municipal y de las entidades descentralizadas que dependan de éste, en las cuales está radicada la competencia, con excepción del Alcalde y de los Concejales, amerite una investigación disciplinaria que tenga que ser asumida atendiendo al control disciplinario preferente, pues este Despacho deja claro y celebra que la Administración Municipal tenga una oficina de control interno disciplinario, con una abogada asesora, que le permite a la entidad territorial llevar los procesos disciplinarios a su cargo y esta Personería solo asumirá los que sean sobre los secretarios de despacho o en virtud de la gravedad de la falta cometida, se reitera, siempre y cuando no se trate de los Alcaldes o Concejales cuya competencia corresponde a la Procuraduría General de la Nación.  </a:t>
            </a:r>
          </a:p>
          <a:p>
            <a:pPr algn="just"/>
            <a:r>
              <a:rPr lang="es-CO" dirty="0"/>
              <a:t> </a:t>
            </a:r>
          </a:p>
          <a:p>
            <a:pPr algn="just"/>
            <a:r>
              <a:rPr lang="es-CO" dirty="0"/>
              <a:t>En este sentido es de resaltar que el despacho le ha dado trámite a quejas de relevancia tratando de hacer un filtro riguroso que permita que solo las quejas que realmente afectan el servicio sean investigadas y dejando de lado las quejas interpuestas malintencionadamente por ciudadanos que no buscan una corrección en el actuar del funcionario público sino afectar la institucionalidad con mecanismos como la queja disciplinaria. Sin embargo nunca se puede desconocer el derecho que tienen todos los ciudadanos a interponer quejas y obviamente el deber por parte de este servidor de cumplir cabalmente con la función de investigar todos los actos que afecten el servicio público. Es por ello que la Personería Municipal en el año 2017 se hizo la contratación  externa de una abogada que apoyara la gestión de la Personería Municipal en los temas disciplinarios, pues es indudable que ante tantas quejas acumuladas en el Despacho, la Personería Municipal debe propender por dar respuesta satisfactoria a cada una de estas quejas y por lo tanto se hace necesario dar trámite a cada una de las quejas interpuestas a la comunidad, ello buscando una justicia disciplinaria oportuna, ya que por el cumulo de quejas disciplinarias, la mayoría de ellas sin fundamento, se entorpece el actuar disciplinario de la Personería y hace que una queja que pueda tener la relevancia suficiente para ser investigada, se trunque por el número de quejas que se interponen.</a:t>
            </a:r>
          </a:p>
          <a:p>
            <a:endParaRPr lang="es-CO" dirty="0"/>
          </a:p>
        </p:txBody>
      </p:sp>
    </p:spTree>
    <p:extLst>
      <p:ext uri="{BB962C8B-B14F-4D97-AF65-F5344CB8AC3E}">
        <p14:creationId xmlns:p14="http://schemas.microsoft.com/office/powerpoint/2010/main" val="436738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89271" y="138077"/>
            <a:ext cx="8911687" cy="479761"/>
          </a:xfrm>
        </p:spPr>
        <p:txBody>
          <a:bodyPr>
            <a:normAutofit fontScale="90000"/>
          </a:bodyPr>
          <a:lstStyle/>
          <a:p>
            <a:pPr algn="ctr"/>
            <a:r>
              <a:rPr lang="es-CO" dirty="0" smtClean="0"/>
              <a:t>COMISIONES</a:t>
            </a:r>
            <a:endParaRPr lang="es-CO" dirty="0"/>
          </a:p>
        </p:txBody>
      </p:sp>
      <p:sp>
        <p:nvSpPr>
          <p:cNvPr id="6" name="Marcador de contenido 5"/>
          <p:cNvSpPr>
            <a:spLocks noGrp="1"/>
          </p:cNvSpPr>
          <p:nvPr>
            <p:ph idx="1"/>
          </p:nvPr>
        </p:nvSpPr>
        <p:spPr>
          <a:xfrm>
            <a:off x="1070919" y="691979"/>
            <a:ext cx="10700951" cy="5219244"/>
          </a:xfrm>
        </p:spPr>
        <p:txBody>
          <a:bodyPr/>
          <a:lstStyle/>
          <a:p>
            <a:pPr algn="just"/>
            <a:r>
              <a:rPr lang="es-CO" sz="1600" dirty="0"/>
              <a:t>En esta área la Personería Municipal durante el período de 28 de mayo de 2017 a 28 de febrero de 2018, ha sido gran colaboradora de otras dependencias que tienen jurisdicción en la región o en la ciudad de Medellín.   Dentro de las mismas se ha cooperado con la Contraloría General de Antioquia, la Procuraduría Provincial y Regional y con instituciones del ente Nacional, que va desde hacer notificaciones hasta suministrar informes o documentos, como llevar a cabo diligencias de declaraciones juramentadas de acuerdo al asunto que se refiera</a:t>
            </a:r>
            <a:r>
              <a:rPr lang="es-CO" sz="1600" dirty="0" smtClean="0"/>
              <a:t>.</a:t>
            </a:r>
            <a:endParaRPr lang="es-CO" dirty="0"/>
          </a:p>
          <a:p>
            <a:pPr marL="0" indent="0">
              <a:buNone/>
            </a:pPr>
            <a:endParaRPr lang="es-CO" dirty="0" smtClean="0"/>
          </a:p>
          <a:p>
            <a:r>
              <a:rPr lang="es-CO" dirty="0" smtClean="0"/>
              <a:t>Las </a:t>
            </a:r>
            <a:r>
              <a:rPr lang="es-CO" dirty="0"/>
              <a:t>siguientes son las entidades a las cuales se les prestó colaboración</a:t>
            </a:r>
            <a:r>
              <a:rPr lang="es-CO" dirty="0" smtClean="0"/>
              <a:t>:</a:t>
            </a:r>
            <a:endParaRPr lang="es-CO" dirty="0" smtClean="0"/>
          </a:p>
          <a:p>
            <a:endParaRPr lang="es-CO" dirty="0"/>
          </a:p>
        </p:txBody>
      </p:sp>
      <p:graphicFrame>
        <p:nvGraphicFramePr>
          <p:cNvPr id="7" name="Tabla 6"/>
          <p:cNvGraphicFramePr>
            <a:graphicFrameLocks noGrp="1"/>
          </p:cNvGraphicFramePr>
          <p:nvPr>
            <p:extLst>
              <p:ext uri="{D42A27DB-BD31-4B8C-83A1-F6EECF244321}">
                <p14:modId xmlns:p14="http://schemas.microsoft.com/office/powerpoint/2010/main" val="348492999"/>
              </p:ext>
            </p:extLst>
          </p:nvPr>
        </p:nvGraphicFramePr>
        <p:xfrm>
          <a:off x="2685534" y="3257118"/>
          <a:ext cx="7035113" cy="2883240"/>
        </p:xfrm>
        <a:graphic>
          <a:graphicData uri="http://schemas.openxmlformats.org/drawingml/2006/table">
            <a:tbl>
              <a:tblPr firstRow="1" firstCol="1" bandRow="1">
                <a:tableStyleId>{5C22544A-7EE6-4342-B048-85BDC9FD1C3A}</a:tableStyleId>
              </a:tblPr>
              <a:tblGrid>
                <a:gridCol w="4138653"/>
                <a:gridCol w="2896460"/>
              </a:tblGrid>
              <a:tr h="288324">
                <a:tc gridSpan="2">
                  <a:txBody>
                    <a:bodyPr/>
                    <a:lstStyle/>
                    <a:p>
                      <a:pPr algn="ctr">
                        <a:lnSpc>
                          <a:spcPts val="1400"/>
                        </a:lnSpc>
                        <a:spcBef>
                          <a:spcPts val="40"/>
                        </a:spcBef>
                        <a:spcAft>
                          <a:spcPts val="0"/>
                        </a:spcAft>
                      </a:pPr>
                      <a:r>
                        <a:rPr lang="es-CO" sz="1100" dirty="0">
                          <a:effectLst/>
                        </a:rPr>
                        <a:t>ACTUACIONES DEL MINISTERIO PÚBLICO- COMISIONES</a:t>
                      </a:r>
                      <a:endParaRPr lang="es-CO" sz="10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s-CO"/>
                    </a:p>
                  </a:txBody>
                  <a:tcPr/>
                </a:tc>
              </a:tr>
              <a:tr h="288324">
                <a:tc>
                  <a:txBody>
                    <a:bodyPr/>
                    <a:lstStyle/>
                    <a:p>
                      <a:pPr algn="ctr">
                        <a:lnSpc>
                          <a:spcPts val="1400"/>
                        </a:lnSpc>
                        <a:spcBef>
                          <a:spcPts val="40"/>
                        </a:spcBef>
                        <a:spcAft>
                          <a:spcPts val="0"/>
                        </a:spcAft>
                      </a:pPr>
                      <a:r>
                        <a:rPr lang="es-CO" sz="1100">
                          <a:effectLst/>
                        </a:rPr>
                        <a:t>ENTIDAD</a:t>
                      </a:r>
                      <a:endParaRPr lang="es-CO"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r>
                        <a:rPr lang="es-CO" sz="1100" dirty="0">
                          <a:effectLst/>
                        </a:rPr>
                        <a:t>N° DE COMISIONES</a:t>
                      </a:r>
                      <a:endParaRPr lang="es-CO" sz="1000" dirty="0">
                        <a:effectLst/>
                        <a:latin typeface="Times New Roman" panose="02020603050405020304" pitchFamily="18" charset="0"/>
                        <a:ea typeface="Times New Roman" panose="02020603050405020304" pitchFamily="18" charset="0"/>
                      </a:endParaRPr>
                    </a:p>
                  </a:txBody>
                  <a:tcPr marL="68580" marR="68580" marT="0" marB="0"/>
                </a:tc>
              </a:tr>
              <a:tr h="288324">
                <a:tc>
                  <a:txBody>
                    <a:bodyPr/>
                    <a:lstStyle/>
                    <a:p>
                      <a:pPr>
                        <a:lnSpc>
                          <a:spcPts val="1400"/>
                        </a:lnSpc>
                        <a:spcBef>
                          <a:spcPts val="40"/>
                        </a:spcBef>
                        <a:spcAft>
                          <a:spcPts val="0"/>
                        </a:spcAft>
                      </a:pPr>
                      <a:r>
                        <a:rPr lang="en-US" sz="1100" dirty="0" err="1">
                          <a:effectLst/>
                        </a:rPr>
                        <a:t>Procuraduría</a:t>
                      </a:r>
                      <a:r>
                        <a:rPr lang="en-US" sz="1100" spc="-25" dirty="0">
                          <a:effectLst/>
                        </a:rPr>
                        <a:t> </a:t>
                      </a:r>
                      <a:r>
                        <a:rPr lang="en-US" sz="1100" dirty="0">
                          <a:effectLst/>
                        </a:rPr>
                        <a:t>Regi</a:t>
                      </a:r>
                      <a:r>
                        <a:rPr lang="en-US" sz="1100" spc="-10" dirty="0">
                          <a:effectLst/>
                        </a:rPr>
                        <a:t>o</a:t>
                      </a:r>
                      <a:r>
                        <a:rPr lang="en-US" sz="1100" dirty="0">
                          <a:effectLst/>
                        </a:rPr>
                        <a:t>nal</a:t>
                      </a:r>
                      <a:r>
                        <a:rPr lang="en-US" sz="1100" spc="315" dirty="0">
                          <a:effectLst/>
                        </a:rPr>
                        <a:t> </a:t>
                      </a:r>
                      <a:r>
                        <a:rPr lang="en-US" sz="1100" dirty="0">
                          <a:effectLst/>
                        </a:rPr>
                        <a:t>de</a:t>
                      </a:r>
                      <a:r>
                        <a:rPr lang="en-US" sz="1100" spc="70" dirty="0">
                          <a:effectLst/>
                        </a:rPr>
                        <a:t> </a:t>
                      </a:r>
                      <a:r>
                        <a:rPr lang="en-US" sz="1100" spc="-35" dirty="0">
                          <a:effectLst/>
                        </a:rPr>
                        <a:t>A</a:t>
                      </a:r>
                      <a:r>
                        <a:rPr lang="en-US" sz="1100" dirty="0">
                          <a:effectLst/>
                        </a:rPr>
                        <a:t>ntioquia</a:t>
                      </a:r>
                      <a:endParaRPr lang="es-CO"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r>
                        <a:rPr lang="es-CO" sz="1100" dirty="0">
                          <a:effectLst/>
                          <a:latin typeface="+mn-lt"/>
                          <a:ea typeface="+mn-ea"/>
                        </a:rPr>
                        <a:t>6</a:t>
                      </a:r>
                      <a:endParaRPr lang="es-CO" sz="1000" dirty="0">
                        <a:effectLst/>
                        <a:latin typeface="Times New Roman" panose="02020603050405020304" pitchFamily="18" charset="0"/>
                        <a:ea typeface="Times New Roman" panose="02020603050405020304" pitchFamily="18" charset="0"/>
                      </a:endParaRPr>
                    </a:p>
                  </a:txBody>
                  <a:tcPr marL="68580" marR="68580" marT="0" marB="0"/>
                </a:tc>
              </a:tr>
              <a:tr h="288324">
                <a:tc>
                  <a:txBody>
                    <a:bodyPr/>
                    <a:lstStyle/>
                    <a:p>
                      <a:pPr>
                        <a:lnSpc>
                          <a:spcPts val="1400"/>
                        </a:lnSpc>
                        <a:spcBef>
                          <a:spcPts val="40"/>
                        </a:spcBef>
                        <a:spcAft>
                          <a:spcPts val="0"/>
                        </a:spcAft>
                      </a:pPr>
                      <a:r>
                        <a:rPr lang="es-CO" sz="1100" dirty="0">
                          <a:effectLst/>
                        </a:rPr>
                        <a:t>Procuraduría</a:t>
                      </a:r>
                      <a:r>
                        <a:rPr lang="es-CO" sz="1100" spc="-95" dirty="0">
                          <a:effectLst/>
                        </a:rPr>
                        <a:t> </a:t>
                      </a:r>
                      <a:r>
                        <a:rPr lang="es-CO" sz="1100" dirty="0">
                          <a:effectLst/>
                        </a:rPr>
                        <a:t>Pro</a:t>
                      </a:r>
                      <a:r>
                        <a:rPr lang="es-CO" sz="1100" spc="-20" dirty="0">
                          <a:effectLst/>
                        </a:rPr>
                        <a:t>v</a:t>
                      </a:r>
                      <a:r>
                        <a:rPr lang="es-CO" sz="1100" dirty="0">
                          <a:effectLst/>
                        </a:rPr>
                        <a:t>incial</a:t>
                      </a:r>
                      <a:r>
                        <a:rPr lang="es-CO" sz="1100" spc="85" dirty="0">
                          <a:effectLst/>
                        </a:rPr>
                        <a:t> </a:t>
                      </a:r>
                      <a:r>
                        <a:rPr lang="es-CO" sz="1100" spc="-10" dirty="0">
                          <a:effectLst/>
                        </a:rPr>
                        <a:t>d</a:t>
                      </a:r>
                      <a:r>
                        <a:rPr lang="es-CO" sz="1100" dirty="0">
                          <a:effectLst/>
                        </a:rPr>
                        <a:t>e</a:t>
                      </a:r>
                      <a:r>
                        <a:rPr lang="es-CO" sz="1100" spc="60" dirty="0">
                          <a:effectLst/>
                        </a:rPr>
                        <a:t>l Valle del Aburra</a:t>
                      </a:r>
                      <a:endParaRPr lang="es-CO"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r>
                        <a:rPr lang="es-CO" sz="1100" dirty="0" smtClean="0">
                          <a:effectLst/>
                        </a:rPr>
                        <a:t>12</a:t>
                      </a:r>
                      <a:endParaRPr lang="es-CO" sz="1000" dirty="0">
                        <a:effectLst/>
                        <a:latin typeface="Times New Roman" panose="02020603050405020304" pitchFamily="18" charset="0"/>
                        <a:ea typeface="Times New Roman" panose="02020603050405020304" pitchFamily="18" charset="0"/>
                      </a:endParaRPr>
                    </a:p>
                  </a:txBody>
                  <a:tcPr marL="68580" marR="68580" marT="0" marB="0"/>
                </a:tc>
              </a:tr>
              <a:tr h="288324">
                <a:tc>
                  <a:txBody>
                    <a:bodyPr/>
                    <a:lstStyle/>
                    <a:p>
                      <a:pPr>
                        <a:lnSpc>
                          <a:spcPts val="1400"/>
                        </a:lnSpc>
                        <a:spcBef>
                          <a:spcPts val="40"/>
                        </a:spcBef>
                        <a:spcAft>
                          <a:spcPts val="0"/>
                        </a:spcAft>
                      </a:pPr>
                      <a:r>
                        <a:rPr lang="es-CO" sz="1100" dirty="0">
                          <a:effectLst/>
                        </a:rPr>
                        <a:t>Contraloría</a:t>
                      </a:r>
                      <a:r>
                        <a:rPr lang="es-CO" sz="1100" spc="-25" dirty="0">
                          <a:effectLst/>
                        </a:rPr>
                        <a:t> </a:t>
                      </a:r>
                      <a:r>
                        <a:rPr lang="es-CO" sz="1100" dirty="0">
                          <a:effectLst/>
                        </a:rPr>
                        <a:t>Ge</a:t>
                      </a:r>
                      <a:r>
                        <a:rPr lang="es-CO" sz="1100" spc="-10" dirty="0">
                          <a:effectLst/>
                        </a:rPr>
                        <a:t>n</a:t>
                      </a:r>
                      <a:r>
                        <a:rPr lang="es-CO" sz="1100" dirty="0">
                          <a:effectLst/>
                        </a:rPr>
                        <a:t>eral</a:t>
                      </a:r>
                      <a:r>
                        <a:rPr lang="es-CO" sz="1100" spc="165" dirty="0">
                          <a:effectLst/>
                        </a:rPr>
                        <a:t> </a:t>
                      </a:r>
                      <a:r>
                        <a:rPr lang="es-CO" sz="1100" dirty="0">
                          <a:effectLst/>
                        </a:rPr>
                        <a:t>de</a:t>
                      </a:r>
                      <a:r>
                        <a:rPr lang="es-CO" sz="1100" spc="55" dirty="0">
                          <a:effectLst/>
                        </a:rPr>
                        <a:t> </a:t>
                      </a:r>
                      <a:r>
                        <a:rPr lang="es-CO" sz="1100" dirty="0">
                          <a:effectLst/>
                        </a:rPr>
                        <a:t>la</a:t>
                      </a:r>
                      <a:r>
                        <a:rPr lang="es-CO" sz="1100" spc="65" dirty="0">
                          <a:effectLst/>
                        </a:rPr>
                        <a:t> </a:t>
                      </a:r>
                      <a:r>
                        <a:rPr lang="es-CO" sz="1100" dirty="0">
                          <a:effectLst/>
                        </a:rPr>
                        <a:t>República</a:t>
                      </a:r>
                      <a:endParaRPr lang="es-CO"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r>
                        <a:rPr lang="es-CO" sz="1100" dirty="0">
                          <a:effectLst/>
                        </a:rPr>
                        <a:t>1</a:t>
                      </a:r>
                      <a:endParaRPr lang="es-CO" sz="1000" dirty="0">
                        <a:effectLst/>
                        <a:latin typeface="Times New Roman" panose="02020603050405020304" pitchFamily="18" charset="0"/>
                        <a:ea typeface="Times New Roman" panose="02020603050405020304" pitchFamily="18" charset="0"/>
                      </a:endParaRPr>
                    </a:p>
                  </a:txBody>
                  <a:tcPr marL="68580" marR="68580" marT="0" marB="0"/>
                </a:tc>
              </a:tr>
              <a:tr h="288324">
                <a:tc>
                  <a:txBody>
                    <a:bodyPr/>
                    <a:lstStyle/>
                    <a:p>
                      <a:pPr>
                        <a:lnSpc>
                          <a:spcPts val="1400"/>
                        </a:lnSpc>
                        <a:spcBef>
                          <a:spcPts val="40"/>
                        </a:spcBef>
                        <a:spcAft>
                          <a:spcPts val="0"/>
                        </a:spcAft>
                      </a:pPr>
                      <a:r>
                        <a:rPr lang="en-US" sz="1100" dirty="0">
                          <a:effectLst/>
                        </a:rPr>
                        <a:t>Fiscalía</a:t>
                      </a:r>
                      <a:r>
                        <a:rPr lang="en-US" sz="1100" spc="250" dirty="0">
                          <a:effectLst/>
                        </a:rPr>
                        <a:t> </a:t>
                      </a:r>
                      <a:r>
                        <a:rPr lang="en-US" sz="1100" dirty="0" err="1">
                          <a:effectLst/>
                        </a:rPr>
                        <a:t>Especializada</a:t>
                      </a:r>
                      <a:endParaRPr lang="es-CO"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r>
                        <a:rPr lang="es-CO" sz="1100" dirty="0">
                          <a:effectLst/>
                        </a:rPr>
                        <a:t>3</a:t>
                      </a:r>
                      <a:endParaRPr lang="es-CO" sz="1000" dirty="0">
                        <a:effectLst/>
                        <a:latin typeface="Times New Roman" panose="02020603050405020304" pitchFamily="18" charset="0"/>
                        <a:ea typeface="Times New Roman" panose="02020603050405020304" pitchFamily="18" charset="0"/>
                      </a:endParaRPr>
                    </a:p>
                  </a:txBody>
                  <a:tcPr marL="68580" marR="68580" marT="0" marB="0"/>
                </a:tc>
              </a:tr>
              <a:tr h="288324">
                <a:tc>
                  <a:txBody>
                    <a:bodyPr/>
                    <a:lstStyle/>
                    <a:p>
                      <a:pPr>
                        <a:lnSpc>
                          <a:spcPts val="1400"/>
                        </a:lnSpc>
                        <a:spcBef>
                          <a:spcPts val="40"/>
                        </a:spcBef>
                        <a:spcAft>
                          <a:spcPts val="0"/>
                        </a:spcAft>
                      </a:pPr>
                      <a:r>
                        <a:rPr lang="en-US" sz="1100" dirty="0" err="1">
                          <a:effectLst/>
                        </a:rPr>
                        <a:t>Gobernación</a:t>
                      </a:r>
                      <a:r>
                        <a:rPr lang="en-US" sz="1100" spc="-25" dirty="0">
                          <a:effectLst/>
                        </a:rPr>
                        <a:t> </a:t>
                      </a:r>
                      <a:r>
                        <a:rPr lang="en-US" sz="1100" dirty="0">
                          <a:effectLst/>
                        </a:rPr>
                        <a:t>de</a:t>
                      </a:r>
                      <a:r>
                        <a:rPr lang="en-US" sz="1100" spc="70" dirty="0">
                          <a:effectLst/>
                        </a:rPr>
                        <a:t> </a:t>
                      </a:r>
                      <a:r>
                        <a:rPr lang="en-US" sz="1100" spc="-35" dirty="0">
                          <a:effectLst/>
                        </a:rPr>
                        <a:t>A</a:t>
                      </a:r>
                      <a:r>
                        <a:rPr lang="en-US" sz="1100" dirty="0">
                          <a:effectLst/>
                        </a:rPr>
                        <a:t>ntioquia</a:t>
                      </a:r>
                      <a:endParaRPr lang="es-CO"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r>
                        <a:rPr lang="es-CO" sz="1100" dirty="0">
                          <a:effectLst/>
                          <a:latin typeface="+mn-lt"/>
                          <a:ea typeface="+mn-ea"/>
                        </a:rPr>
                        <a:t>7</a:t>
                      </a:r>
                      <a:endParaRPr lang="es-CO" sz="1000" dirty="0">
                        <a:effectLst/>
                        <a:latin typeface="Times New Roman" panose="02020603050405020304" pitchFamily="18" charset="0"/>
                        <a:ea typeface="Times New Roman" panose="02020603050405020304" pitchFamily="18" charset="0"/>
                      </a:endParaRPr>
                    </a:p>
                  </a:txBody>
                  <a:tcPr marL="68580" marR="68580" marT="0" marB="0"/>
                </a:tc>
              </a:tr>
              <a:tr h="288324">
                <a:tc>
                  <a:txBody>
                    <a:bodyPr/>
                    <a:lstStyle/>
                    <a:p>
                      <a:pPr>
                        <a:lnSpc>
                          <a:spcPts val="1400"/>
                        </a:lnSpc>
                        <a:spcBef>
                          <a:spcPts val="40"/>
                        </a:spcBef>
                        <a:spcAft>
                          <a:spcPts val="0"/>
                        </a:spcAft>
                      </a:pPr>
                      <a:r>
                        <a:rPr lang="en-US" sz="1100" dirty="0">
                          <a:effectLst/>
                        </a:rPr>
                        <a:t>Ejercito Nacional </a:t>
                      </a:r>
                      <a:endParaRPr lang="es-CO"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r>
                        <a:rPr lang="es-CO" sz="1100">
                          <a:effectLst/>
                        </a:rPr>
                        <a:t>2</a:t>
                      </a:r>
                      <a:endParaRPr lang="es-CO" sz="1000">
                        <a:effectLst/>
                        <a:latin typeface="Times New Roman" panose="02020603050405020304" pitchFamily="18" charset="0"/>
                        <a:ea typeface="Times New Roman" panose="02020603050405020304" pitchFamily="18" charset="0"/>
                      </a:endParaRPr>
                    </a:p>
                  </a:txBody>
                  <a:tcPr marL="68580" marR="68580" marT="0" marB="0"/>
                </a:tc>
              </a:tr>
              <a:tr h="288324">
                <a:tc>
                  <a:txBody>
                    <a:bodyPr/>
                    <a:lstStyle/>
                    <a:p>
                      <a:pPr>
                        <a:lnSpc>
                          <a:spcPts val="1400"/>
                        </a:lnSpc>
                        <a:spcBef>
                          <a:spcPts val="40"/>
                        </a:spcBef>
                        <a:spcAft>
                          <a:spcPts val="0"/>
                        </a:spcAft>
                      </a:pPr>
                      <a:r>
                        <a:rPr lang="en-US" sz="1100" dirty="0">
                          <a:effectLst/>
                        </a:rPr>
                        <a:t>Tribunal de </a:t>
                      </a:r>
                      <a:r>
                        <a:rPr lang="en-US" sz="1100" dirty="0" err="1">
                          <a:effectLst/>
                        </a:rPr>
                        <a:t>Ética</a:t>
                      </a:r>
                      <a:r>
                        <a:rPr lang="en-US" sz="1100" dirty="0">
                          <a:effectLst/>
                        </a:rPr>
                        <a:t> </a:t>
                      </a:r>
                      <a:r>
                        <a:rPr lang="en-US" sz="1100" dirty="0" err="1">
                          <a:effectLst/>
                        </a:rPr>
                        <a:t>Médica</a:t>
                      </a:r>
                      <a:r>
                        <a:rPr lang="en-US" sz="1100" dirty="0">
                          <a:effectLst/>
                        </a:rPr>
                        <a:t> </a:t>
                      </a:r>
                      <a:endParaRPr lang="es-CO"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r>
                        <a:rPr lang="es-CO" sz="1100" dirty="0">
                          <a:effectLst/>
                          <a:latin typeface="+mn-lt"/>
                          <a:ea typeface="+mn-ea"/>
                        </a:rPr>
                        <a:t>4</a:t>
                      </a:r>
                      <a:endParaRPr lang="es-CO" sz="1000" dirty="0">
                        <a:effectLst/>
                        <a:latin typeface="Times New Roman" panose="02020603050405020304" pitchFamily="18" charset="0"/>
                        <a:ea typeface="Times New Roman" panose="02020603050405020304" pitchFamily="18" charset="0"/>
                      </a:endParaRPr>
                    </a:p>
                  </a:txBody>
                  <a:tcPr marL="68580" marR="68580" marT="0" marB="0"/>
                </a:tc>
              </a:tr>
              <a:tr h="288324">
                <a:tc>
                  <a:txBody>
                    <a:bodyPr/>
                    <a:lstStyle/>
                    <a:p>
                      <a:pPr>
                        <a:lnSpc>
                          <a:spcPts val="1400"/>
                        </a:lnSpc>
                        <a:spcBef>
                          <a:spcPts val="40"/>
                        </a:spcBef>
                        <a:spcAft>
                          <a:spcPts val="0"/>
                        </a:spcAft>
                      </a:pPr>
                      <a:r>
                        <a:rPr lang="en-US" sz="1100" dirty="0">
                          <a:effectLst/>
                        </a:rPr>
                        <a:t>Junta Central de </a:t>
                      </a:r>
                      <a:r>
                        <a:rPr lang="en-US" sz="1100" dirty="0" err="1">
                          <a:effectLst/>
                        </a:rPr>
                        <a:t>Contadores</a:t>
                      </a:r>
                      <a:endParaRPr lang="es-CO"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r>
                        <a:rPr lang="es-CO" sz="1100" dirty="0" smtClean="0">
                          <a:effectLst/>
                          <a:latin typeface="+mn-lt"/>
                          <a:ea typeface="+mn-ea"/>
                        </a:rPr>
                        <a:t>1</a:t>
                      </a:r>
                      <a:endParaRPr lang="es-CO" sz="10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
        <p:nvSpPr>
          <p:cNvPr id="8" name="Rectangle 2"/>
          <p:cNvSpPr>
            <a:spLocks noChangeArrowheads="1"/>
          </p:cNvSpPr>
          <p:nvPr/>
        </p:nvSpPr>
        <p:spPr bwMode="auto">
          <a:xfrm>
            <a:off x="3852826" y="2250100"/>
            <a:ext cx="513713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sz="1400" b="1" i="0" u="none" strike="noStrike" cap="none" normalizeH="0" baseline="0" dirty="0" smtClean="0">
                <a:ln>
                  <a:noFill/>
                </a:ln>
                <a:solidFill>
                  <a:schemeClr val="tx1"/>
                </a:solidFill>
                <a:effectLst/>
                <a:ea typeface="Arial" panose="020B0604020202020204" pitchFamily="34" charset="0"/>
              </a:rPr>
              <a:t>LAS SIGUIENTES SON LAS ENTIDADES A LAS CUALES SE LES PRESTÓ COLABORACIÓN</a:t>
            </a:r>
            <a:r>
              <a:rPr kumimoji="0" lang="es-CO" altLang="es-CO" sz="1400" b="1" i="0" u="none" strike="noStrike" cap="none" normalizeH="0" baseline="0" dirty="0" smtClean="0">
                <a:ln>
                  <a:noFill/>
                </a:ln>
                <a:solidFill>
                  <a:schemeClr val="tx1"/>
                </a:solidFill>
                <a:effectLst/>
                <a:ea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O" altLang="es-CO" sz="1400" b="1" i="0" u="none" strike="noStrike" cap="none" normalizeH="0" baseline="0" dirty="0" smtClean="0">
              <a:ln>
                <a:noFill/>
              </a:ln>
              <a:solidFill>
                <a:schemeClr val="tx1"/>
              </a:solidFill>
              <a:effectLst/>
              <a:ea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O" altLang="es-CO" sz="1400" b="1" i="0" u="none" strike="noStrike" cap="none" normalizeH="0" baseline="0" dirty="0" smtClean="0">
              <a:ln>
                <a:noFill/>
              </a:ln>
              <a:solidFill>
                <a:schemeClr val="tx1"/>
              </a:solidFill>
              <a:effectLst/>
              <a:ea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O" altLang="es-CO" sz="1000" b="1"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1067524132"/>
              </p:ext>
            </p:extLst>
          </p:nvPr>
        </p:nvGraphicFramePr>
        <p:xfrm>
          <a:off x="2685533" y="6140358"/>
          <a:ext cx="7035114" cy="270204"/>
        </p:xfrm>
        <a:graphic>
          <a:graphicData uri="http://schemas.openxmlformats.org/drawingml/2006/table">
            <a:tbl>
              <a:tblPr firstRow="1" bandRow="1">
                <a:tableStyleId>{5C22544A-7EE6-4342-B048-85BDC9FD1C3A}</a:tableStyleId>
              </a:tblPr>
              <a:tblGrid>
                <a:gridCol w="4127157"/>
                <a:gridCol w="2907957"/>
              </a:tblGrid>
              <a:tr h="270204">
                <a:tc>
                  <a:txBody>
                    <a:bodyPr/>
                    <a:lstStyle/>
                    <a:p>
                      <a:r>
                        <a:rPr lang="es-CO" sz="1100" b="1" kern="1200" dirty="0" smtClean="0">
                          <a:solidFill>
                            <a:schemeClr val="lt1"/>
                          </a:solidFill>
                          <a:effectLst/>
                          <a:latin typeface="+mn-lt"/>
                          <a:ea typeface="+mn-ea"/>
                          <a:cs typeface="+mn-cs"/>
                        </a:rPr>
                        <a:t>ICA</a:t>
                      </a:r>
                      <a:endParaRPr lang="es-CO" sz="1100" b="1" kern="1200" dirty="0">
                        <a:solidFill>
                          <a:schemeClr val="lt1"/>
                        </a:solidFill>
                        <a:effectLst/>
                        <a:latin typeface="+mn-lt"/>
                        <a:ea typeface="+mn-ea"/>
                        <a:cs typeface="+mn-cs"/>
                      </a:endParaRPr>
                    </a:p>
                  </a:txBody>
                  <a:tcPr/>
                </a:tc>
                <a:tc>
                  <a:txBody>
                    <a:bodyPr/>
                    <a:lstStyle/>
                    <a:p>
                      <a:pPr marL="0" algn="ctr" defTabSz="457200" rtl="0" eaLnBrk="1" latinLnBrk="0" hangingPunct="1">
                        <a:lnSpc>
                          <a:spcPts val="1400"/>
                        </a:lnSpc>
                        <a:spcBef>
                          <a:spcPts val="40"/>
                        </a:spcBef>
                        <a:spcAft>
                          <a:spcPts val="0"/>
                        </a:spcAft>
                      </a:pPr>
                      <a:r>
                        <a:rPr lang="es-CO" sz="1100" b="0" kern="1200" dirty="0" smtClean="0">
                          <a:solidFill>
                            <a:schemeClr val="dk1"/>
                          </a:solidFill>
                          <a:effectLst/>
                          <a:latin typeface="+mn-lt"/>
                          <a:ea typeface="+mn-ea"/>
                          <a:cs typeface="+mn-cs"/>
                        </a:rPr>
                        <a:t>1</a:t>
                      </a:r>
                      <a:endParaRPr lang="es-CO" sz="1100" b="0" kern="1200" dirty="0">
                        <a:solidFill>
                          <a:schemeClr val="dk1"/>
                        </a:solidFill>
                        <a:effectLst/>
                        <a:latin typeface="+mn-lt"/>
                        <a:ea typeface="+mn-ea"/>
                        <a:cs typeface="+mn-cs"/>
                      </a:endParaRPr>
                    </a:p>
                  </a:txBody>
                  <a:tcPr/>
                </a:tc>
              </a:tr>
            </a:tbl>
          </a:graphicData>
        </a:graphic>
      </p:graphicFrame>
      <p:graphicFrame>
        <p:nvGraphicFramePr>
          <p:cNvPr id="4" name="Tabla 3"/>
          <p:cNvGraphicFramePr>
            <a:graphicFrameLocks noGrp="1"/>
          </p:cNvGraphicFramePr>
          <p:nvPr>
            <p:extLst>
              <p:ext uri="{D42A27DB-BD31-4B8C-83A1-F6EECF244321}">
                <p14:modId xmlns:p14="http://schemas.microsoft.com/office/powerpoint/2010/main" val="1831142904"/>
              </p:ext>
            </p:extLst>
          </p:nvPr>
        </p:nvGraphicFramePr>
        <p:xfrm>
          <a:off x="2685533" y="6377611"/>
          <a:ext cx="7035114" cy="262086"/>
        </p:xfrm>
        <a:graphic>
          <a:graphicData uri="http://schemas.openxmlformats.org/drawingml/2006/table">
            <a:tbl>
              <a:tblPr firstRow="1" bandRow="1">
                <a:tableStyleId>{5C22544A-7EE6-4342-B048-85BDC9FD1C3A}</a:tableStyleId>
              </a:tblPr>
              <a:tblGrid>
                <a:gridCol w="4135397"/>
                <a:gridCol w="2899717"/>
              </a:tblGrid>
              <a:tr h="262086">
                <a:tc>
                  <a:txBody>
                    <a:bodyPr/>
                    <a:lstStyle/>
                    <a:p>
                      <a:pPr marL="0" algn="l" defTabSz="457200" rtl="0" eaLnBrk="1" latinLnBrk="0" hangingPunct="1"/>
                      <a:r>
                        <a:rPr lang="es-CO" sz="1100" b="1" kern="1200" dirty="0" smtClean="0">
                          <a:solidFill>
                            <a:schemeClr val="lt1"/>
                          </a:solidFill>
                          <a:effectLst/>
                          <a:latin typeface="+mn-lt"/>
                          <a:ea typeface="+mn-ea"/>
                          <a:cs typeface="+mn-cs"/>
                        </a:rPr>
                        <a:t>Unidad para Atención a Victimas</a:t>
                      </a:r>
                      <a:endParaRPr lang="es-CO" sz="1100" b="1" kern="1200" dirty="0">
                        <a:solidFill>
                          <a:schemeClr val="lt1"/>
                        </a:solidFill>
                        <a:effectLst/>
                        <a:latin typeface="+mn-lt"/>
                        <a:ea typeface="+mn-ea"/>
                        <a:cs typeface="+mn-cs"/>
                      </a:endParaRPr>
                    </a:p>
                  </a:txBody>
                  <a:tcPr/>
                </a:tc>
                <a:tc>
                  <a:txBody>
                    <a:bodyPr/>
                    <a:lstStyle/>
                    <a:p>
                      <a:pPr marL="0" algn="ctr" defTabSz="457200" rtl="0" eaLnBrk="1" latinLnBrk="0" hangingPunct="1">
                        <a:lnSpc>
                          <a:spcPts val="1400"/>
                        </a:lnSpc>
                        <a:spcBef>
                          <a:spcPts val="40"/>
                        </a:spcBef>
                        <a:spcAft>
                          <a:spcPts val="0"/>
                        </a:spcAft>
                      </a:pPr>
                      <a:r>
                        <a:rPr lang="es-CO" sz="1100" b="0" kern="1200" dirty="0" smtClean="0">
                          <a:solidFill>
                            <a:schemeClr val="dk1"/>
                          </a:solidFill>
                          <a:effectLst/>
                          <a:latin typeface="+mn-lt"/>
                          <a:ea typeface="+mn-ea"/>
                          <a:cs typeface="+mn-cs"/>
                        </a:rPr>
                        <a:t>48</a:t>
                      </a:r>
                      <a:endParaRPr lang="es-CO" sz="1100" b="0" kern="1200" dirty="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val="1283078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37039" y="280086"/>
            <a:ext cx="9667574" cy="1243914"/>
          </a:xfrm>
        </p:spPr>
        <p:txBody>
          <a:bodyPr>
            <a:normAutofit/>
          </a:bodyPr>
          <a:lstStyle/>
          <a:p>
            <a:pPr algn="ctr"/>
            <a:r>
              <a:rPr lang="es-CO" sz="3200" b="1" dirty="0"/>
              <a:t>EL PERSONERO COMO DEFENSOR DE DERECHOS HUMANOS</a:t>
            </a:r>
            <a:endParaRPr lang="es-CO" sz="32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820011231"/>
              </p:ext>
            </p:extLst>
          </p:nvPr>
        </p:nvGraphicFramePr>
        <p:xfrm>
          <a:off x="2800865" y="1754656"/>
          <a:ext cx="8023654" cy="4159802"/>
        </p:xfrm>
        <a:graphic>
          <a:graphicData uri="http://schemas.openxmlformats.org/drawingml/2006/table">
            <a:tbl>
              <a:tblPr firstRow="1" firstCol="1" bandRow="1">
                <a:tableStyleId>{5C22544A-7EE6-4342-B048-85BDC9FD1C3A}</a:tableStyleId>
              </a:tblPr>
              <a:tblGrid>
                <a:gridCol w="5421734"/>
                <a:gridCol w="2601920"/>
              </a:tblGrid>
              <a:tr h="522980">
                <a:tc gridSpan="2">
                  <a:txBody>
                    <a:bodyPr/>
                    <a:lstStyle/>
                    <a:p>
                      <a:pPr algn="ctr">
                        <a:spcBef>
                          <a:spcPts val="90"/>
                        </a:spcBef>
                        <a:spcAft>
                          <a:spcPts val="0"/>
                        </a:spcAft>
                      </a:pPr>
                      <a:r>
                        <a:rPr lang="es-CO" sz="2000" dirty="0" smtClean="0">
                          <a:effectLst/>
                        </a:rPr>
                        <a:t>actuaciones del ministerio público</a:t>
                      </a:r>
                      <a:endParaRPr lang="es-CO" sz="16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s-CO"/>
                    </a:p>
                  </a:txBody>
                  <a:tcPr/>
                </a:tc>
              </a:tr>
              <a:tr h="517237">
                <a:tc>
                  <a:txBody>
                    <a:bodyPr/>
                    <a:lstStyle/>
                    <a:p>
                      <a:pPr>
                        <a:lnSpc>
                          <a:spcPts val="1400"/>
                        </a:lnSpc>
                        <a:spcBef>
                          <a:spcPts val="40"/>
                        </a:spcBef>
                        <a:spcAft>
                          <a:spcPts val="0"/>
                        </a:spcAft>
                      </a:pPr>
                      <a:endParaRPr lang="es-CO" sz="2000" spc="-25" dirty="0" smtClean="0">
                        <a:effectLst/>
                      </a:endParaRPr>
                    </a:p>
                    <a:p>
                      <a:pPr>
                        <a:lnSpc>
                          <a:spcPts val="1400"/>
                        </a:lnSpc>
                        <a:spcBef>
                          <a:spcPts val="40"/>
                        </a:spcBef>
                        <a:spcAft>
                          <a:spcPts val="0"/>
                        </a:spcAft>
                      </a:pPr>
                      <a:r>
                        <a:rPr lang="es-CO" sz="2000" spc="-25" dirty="0" smtClean="0">
                          <a:effectLst/>
                        </a:rPr>
                        <a:t>A</a:t>
                      </a:r>
                      <a:r>
                        <a:rPr lang="es-CO" sz="2000" dirty="0" smtClean="0">
                          <a:effectLst/>
                        </a:rPr>
                        <a:t>CCIONES</a:t>
                      </a:r>
                      <a:r>
                        <a:rPr lang="es-CO" sz="2000" spc="15" dirty="0" smtClean="0">
                          <a:effectLst/>
                        </a:rPr>
                        <a:t> </a:t>
                      </a:r>
                      <a:r>
                        <a:rPr lang="es-CO" sz="2000" dirty="0" smtClean="0">
                          <a:effectLst/>
                        </a:rPr>
                        <a:t>DE</a:t>
                      </a:r>
                      <a:r>
                        <a:rPr lang="es-CO" sz="2000" spc="55" dirty="0" smtClean="0">
                          <a:effectLst/>
                        </a:rPr>
                        <a:t> </a:t>
                      </a:r>
                      <a:r>
                        <a:rPr lang="es-CO" sz="2000" dirty="0" smtClean="0">
                          <a:effectLst/>
                        </a:rPr>
                        <a:t>TUTELA</a:t>
                      </a:r>
                      <a:endParaRPr lang="es-CO"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r>
                        <a:rPr lang="es-CO" sz="1600" dirty="0" smtClean="0">
                          <a:effectLst/>
                          <a:latin typeface="Times New Roman" panose="02020603050405020304" pitchFamily="18" charset="0"/>
                          <a:ea typeface="Times New Roman" panose="02020603050405020304" pitchFamily="18" charset="0"/>
                        </a:rPr>
                        <a:t>194</a:t>
                      </a:r>
                      <a:endParaRPr lang="es-CO" sz="1600" dirty="0">
                        <a:effectLst/>
                        <a:latin typeface="Times New Roman" panose="02020603050405020304" pitchFamily="18" charset="0"/>
                        <a:ea typeface="Times New Roman" panose="02020603050405020304" pitchFamily="18" charset="0"/>
                      </a:endParaRPr>
                    </a:p>
                  </a:txBody>
                  <a:tcPr marL="68580" marR="68580" marT="0" marB="0"/>
                </a:tc>
              </a:tr>
              <a:tr h="517237">
                <a:tc>
                  <a:txBody>
                    <a:bodyPr/>
                    <a:lstStyle/>
                    <a:p>
                      <a:pPr>
                        <a:lnSpc>
                          <a:spcPts val="1400"/>
                        </a:lnSpc>
                        <a:spcBef>
                          <a:spcPts val="40"/>
                        </a:spcBef>
                        <a:spcAft>
                          <a:spcPts val="0"/>
                        </a:spcAft>
                      </a:pPr>
                      <a:endParaRPr lang="es-CO" sz="2000" dirty="0" smtClean="0">
                        <a:effectLst/>
                      </a:endParaRPr>
                    </a:p>
                    <a:p>
                      <a:pPr>
                        <a:lnSpc>
                          <a:spcPts val="1400"/>
                        </a:lnSpc>
                        <a:spcBef>
                          <a:spcPts val="40"/>
                        </a:spcBef>
                        <a:spcAft>
                          <a:spcPts val="0"/>
                        </a:spcAft>
                      </a:pPr>
                      <a:r>
                        <a:rPr lang="es-CO" sz="2000" dirty="0" smtClean="0">
                          <a:effectLst/>
                        </a:rPr>
                        <a:t>DERECHOS</a:t>
                      </a:r>
                      <a:r>
                        <a:rPr lang="es-CO" sz="2000" spc="310" dirty="0" smtClean="0">
                          <a:effectLst/>
                        </a:rPr>
                        <a:t> </a:t>
                      </a:r>
                      <a:r>
                        <a:rPr lang="es-CO" sz="2000" dirty="0" smtClean="0">
                          <a:effectLst/>
                        </a:rPr>
                        <a:t>DE</a:t>
                      </a:r>
                      <a:r>
                        <a:rPr lang="es-CO" sz="2000" spc="55" dirty="0" smtClean="0">
                          <a:effectLst/>
                        </a:rPr>
                        <a:t> </a:t>
                      </a:r>
                      <a:r>
                        <a:rPr lang="es-CO" sz="2000" dirty="0" smtClean="0">
                          <a:effectLst/>
                        </a:rPr>
                        <a:t>PETICIÓN</a:t>
                      </a:r>
                      <a:endParaRPr lang="es-CO"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endParaRPr lang="es-CO" sz="2000" dirty="0" smtClean="0">
                        <a:effectLst/>
                      </a:endParaRPr>
                    </a:p>
                    <a:p>
                      <a:pPr algn="ctr">
                        <a:lnSpc>
                          <a:spcPts val="1400"/>
                        </a:lnSpc>
                        <a:spcBef>
                          <a:spcPts val="40"/>
                        </a:spcBef>
                        <a:spcAft>
                          <a:spcPts val="0"/>
                        </a:spcAft>
                      </a:pPr>
                      <a:r>
                        <a:rPr lang="es-CO" sz="2000" dirty="0" smtClean="0">
                          <a:effectLst/>
                        </a:rPr>
                        <a:t>310</a:t>
                      </a:r>
                      <a:endParaRPr lang="es-CO" sz="1600" dirty="0">
                        <a:effectLst/>
                        <a:latin typeface="Times New Roman" panose="02020603050405020304" pitchFamily="18" charset="0"/>
                        <a:ea typeface="Times New Roman" panose="02020603050405020304" pitchFamily="18" charset="0"/>
                      </a:endParaRPr>
                    </a:p>
                  </a:txBody>
                  <a:tcPr marL="68580" marR="68580" marT="0" marB="0"/>
                </a:tc>
              </a:tr>
              <a:tr h="517237">
                <a:tc>
                  <a:txBody>
                    <a:bodyPr/>
                    <a:lstStyle/>
                    <a:p>
                      <a:pPr>
                        <a:lnSpc>
                          <a:spcPts val="1400"/>
                        </a:lnSpc>
                        <a:spcBef>
                          <a:spcPts val="40"/>
                        </a:spcBef>
                        <a:spcAft>
                          <a:spcPts val="0"/>
                        </a:spcAft>
                      </a:pPr>
                      <a:endParaRPr lang="es-CO" sz="2000" dirty="0" smtClean="0">
                        <a:effectLst/>
                      </a:endParaRPr>
                    </a:p>
                    <a:p>
                      <a:pPr>
                        <a:lnSpc>
                          <a:spcPts val="1400"/>
                        </a:lnSpc>
                        <a:spcBef>
                          <a:spcPts val="40"/>
                        </a:spcBef>
                        <a:spcAft>
                          <a:spcPts val="0"/>
                        </a:spcAft>
                      </a:pPr>
                      <a:r>
                        <a:rPr lang="es-CO" sz="2000" dirty="0" smtClean="0">
                          <a:effectLst/>
                        </a:rPr>
                        <a:t>CONFERENCIAS</a:t>
                      </a:r>
                      <a:r>
                        <a:rPr lang="es-CO" sz="2000" spc="-25" dirty="0" smtClean="0">
                          <a:effectLst/>
                        </a:rPr>
                        <a:t> </a:t>
                      </a:r>
                      <a:r>
                        <a:rPr lang="es-CO" sz="2000" dirty="0" smtClean="0">
                          <a:effectLst/>
                        </a:rPr>
                        <a:t>(DERECHOS</a:t>
                      </a:r>
                      <a:r>
                        <a:rPr lang="es-CO" sz="2000" spc="330" dirty="0" smtClean="0">
                          <a:effectLst/>
                        </a:rPr>
                        <a:t> </a:t>
                      </a:r>
                      <a:r>
                        <a:rPr lang="es-CO" sz="2000" dirty="0" smtClean="0">
                          <a:effectLst/>
                        </a:rPr>
                        <a:t>HUMANOS)</a:t>
                      </a:r>
                      <a:endParaRPr lang="es-CO"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endParaRPr lang="es-CO" sz="2000" dirty="0" smtClean="0">
                        <a:effectLst/>
                      </a:endParaRPr>
                    </a:p>
                    <a:p>
                      <a:pPr algn="ctr">
                        <a:lnSpc>
                          <a:spcPts val="1400"/>
                        </a:lnSpc>
                        <a:spcBef>
                          <a:spcPts val="40"/>
                        </a:spcBef>
                        <a:spcAft>
                          <a:spcPts val="0"/>
                        </a:spcAft>
                      </a:pPr>
                      <a:r>
                        <a:rPr lang="es-CO" sz="2000" dirty="0" smtClean="0">
                          <a:effectLst/>
                          <a:latin typeface="+mn-lt"/>
                          <a:ea typeface="+mn-ea"/>
                        </a:rPr>
                        <a:t>2</a:t>
                      </a:r>
                      <a:endParaRPr lang="es-CO" sz="1600" dirty="0">
                        <a:effectLst/>
                        <a:latin typeface="Times New Roman" panose="02020603050405020304" pitchFamily="18" charset="0"/>
                        <a:ea typeface="Times New Roman" panose="02020603050405020304" pitchFamily="18" charset="0"/>
                      </a:endParaRPr>
                    </a:p>
                  </a:txBody>
                  <a:tcPr marL="68580" marR="68580" marT="0" marB="0"/>
                </a:tc>
              </a:tr>
              <a:tr h="517237">
                <a:tc>
                  <a:txBody>
                    <a:bodyPr/>
                    <a:lstStyle/>
                    <a:p>
                      <a:pPr>
                        <a:lnSpc>
                          <a:spcPts val="1400"/>
                        </a:lnSpc>
                        <a:spcBef>
                          <a:spcPts val="40"/>
                        </a:spcBef>
                        <a:spcAft>
                          <a:spcPts val="0"/>
                        </a:spcAft>
                      </a:pPr>
                      <a:endParaRPr lang="es-CO" sz="2000" spc="-25" dirty="0" smtClean="0">
                        <a:effectLst/>
                      </a:endParaRPr>
                    </a:p>
                    <a:p>
                      <a:pPr>
                        <a:lnSpc>
                          <a:spcPts val="1400"/>
                        </a:lnSpc>
                        <a:spcBef>
                          <a:spcPts val="40"/>
                        </a:spcBef>
                        <a:spcAft>
                          <a:spcPts val="0"/>
                        </a:spcAft>
                      </a:pPr>
                      <a:r>
                        <a:rPr lang="es-CO" sz="2000" spc="-25" dirty="0" smtClean="0">
                          <a:effectLst/>
                        </a:rPr>
                        <a:t>A</a:t>
                      </a:r>
                      <a:r>
                        <a:rPr lang="es-CO" sz="2000" dirty="0" smtClean="0">
                          <a:effectLst/>
                        </a:rPr>
                        <a:t>SESORÍA</a:t>
                      </a:r>
                      <a:r>
                        <a:rPr lang="es-CO" sz="2000" spc="300" dirty="0" smtClean="0">
                          <a:effectLst/>
                        </a:rPr>
                        <a:t> </a:t>
                      </a:r>
                      <a:r>
                        <a:rPr lang="es-CO" sz="2000" dirty="0" smtClean="0">
                          <a:effectLst/>
                        </a:rPr>
                        <a:t>E INSCRIPCIÓN</a:t>
                      </a:r>
                      <a:r>
                        <a:rPr lang="es-CO" sz="2000" spc="-40" dirty="0" smtClean="0">
                          <a:effectLst/>
                        </a:rPr>
                        <a:t> </a:t>
                      </a:r>
                      <a:r>
                        <a:rPr lang="es-CO" sz="2000" dirty="0" smtClean="0">
                          <a:effectLst/>
                        </a:rPr>
                        <a:t>DE</a:t>
                      </a:r>
                      <a:r>
                        <a:rPr lang="es-CO" sz="2000" spc="55" dirty="0" smtClean="0">
                          <a:effectLst/>
                        </a:rPr>
                        <a:t> </a:t>
                      </a:r>
                      <a:r>
                        <a:rPr lang="es-CO" sz="2000" dirty="0" smtClean="0">
                          <a:effectLst/>
                        </a:rPr>
                        <a:t>VEEDURÍAS</a:t>
                      </a:r>
                      <a:endParaRPr lang="es-CO"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endParaRPr lang="es-CO" sz="2000" dirty="0" smtClean="0">
                        <a:effectLst/>
                      </a:endParaRPr>
                    </a:p>
                    <a:p>
                      <a:pPr algn="ctr">
                        <a:lnSpc>
                          <a:spcPts val="1400"/>
                        </a:lnSpc>
                        <a:spcBef>
                          <a:spcPts val="40"/>
                        </a:spcBef>
                        <a:spcAft>
                          <a:spcPts val="0"/>
                        </a:spcAft>
                      </a:pPr>
                      <a:r>
                        <a:rPr lang="es-CO" sz="2000" dirty="0" smtClean="0">
                          <a:effectLst/>
                          <a:latin typeface="+mn-lt"/>
                          <a:ea typeface="+mn-ea"/>
                        </a:rPr>
                        <a:t>5</a:t>
                      </a:r>
                      <a:endParaRPr lang="es-CO" sz="1600" dirty="0">
                        <a:effectLst/>
                        <a:latin typeface="Times New Roman" panose="02020603050405020304" pitchFamily="18" charset="0"/>
                        <a:ea typeface="Times New Roman" panose="02020603050405020304" pitchFamily="18" charset="0"/>
                      </a:endParaRPr>
                    </a:p>
                  </a:txBody>
                  <a:tcPr marL="68580" marR="68580" marT="0" marB="0"/>
                </a:tc>
              </a:tr>
              <a:tr h="517237">
                <a:tc>
                  <a:txBody>
                    <a:bodyPr/>
                    <a:lstStyle/>
                    <a:p>
                      <a:pPr>
                        <a:lnSpc>
                          <a:spcPts val="1400"/>
                        </a:lnSpc>
                        <a:spcBef>
                          <a:spcPts val="40"/>
                        </a:spcBef>
                        <a:spcAft>
                          <a:spcPts val="0"/>
                        </a:spcAft>
                      </a:pPr>
                      <a:endParaRPr lang="es-CO" sz="2000" dirty="0" smtClean="0">
                        <a:effectLst/>
                      </a:endParaRPr>
                    </a:p>
                    <a:p>
                      <a:pPr>
                        <a:lnSpc>
                          <a:spcPts val="1400"/>
                        </a:lnSpc>
                        <a:spcBef>
                          <a:spcPts val="40"/>
                        </a:spcBef>
                        <a:spcAft>
                          <a:spcPts val="0"/>
                        </a:spcAft>
                      </a:pPr>
                      <a:r>
                        <a:rPr lang="es-CO" sz="2000" dirty="0" smtClean="0">
                          <a:effectLst/>
                        </a:rPr>
                        <a:t>VISITAS</a:t>
                      </a:r>
                      <a:r>
                        <a:rPr lang="es-CO" sz="2000" spc="320" dirty="0" smtClean="0">
                          <a:effectLst/>
                        </a:rPr>
                        <a:t> </a:t>
                      </a:r>
                      <a:r>
                        <a:rPr lang="es-CO" sz="2000" dirty="0" smtClean="0">
                          <a:effectLst/>
                        </a:rPr>
                        <a:t>A LA</a:t>
                      </a:r>
                      <a:r>
                        <a:rPr lang="es-CO" sz="2000" spc="65" dirty="0" smtClean="0">
                          <a:effectLst/>
                        </a:rPr>
                        <a:t> </a:t>
                      </a:r>
                      <a:r>
                        <a:rPr lang="es-CO" sz="2000" dirty="0" smtClean="0">
                          <a:effectLst/>
                        </a:rPr>
                        <a:t>ESTAC</a:t>
                      </a:r>
                      <a:r>
                        <a:rPr lang="es-CO" sz="2000" spc="10" dirty="0" smtClean="0">
                          <a:effectLst/>
                        </a:rPr>
                        <a:t>I</a:t>
                      </a:r>
                      <a:r>
                        <a:rPr lang="es-CO" sz="2000" spc="-10" dirty="0" smtClean="0">
                          <a:effectLst/>
                        </a:rPr>
                        <a:t>Ó</a:t>
                      </a:r>
                      <a:r>
                        <a:rPr lang="es-CO" sz="2000" dirty="0" smtClean="0">
                          <a:effectLst/>
                        </a:rPr>
                        <a:t>N </a:t>
                      </a:r>
                      <a:r>
                        <a:rPr lang="es-CO" sz="2000" spc="50" dirty="0" smtClean="0">
                          <a:effectLst/>
                        </a:rPr>
                        <a:t> </a:t>
                      </a:r>
                      <a:r>
                        <a:rPr lang="es-CO" sz="2000" dirty="0" smtClean="0">
                          <a:effectLst/>
                        </a:rPr>
                        <a:t>DE</a:t>
                      </a:r>
                      <a:r>
                        <a:rPr lang="es-CO" sz="2000" spc="55" dirty="0" smtClean="0">
                          <a:effectLst/>
                        </a:rPr>
                        <a:t> </a:t>
                      </a:r>
                      <a:r>
                        <a:rPr lang="es-CO" sz="2000" dirty="0" smtClean="0">
                          <a:effectLst/>
                        </a:rPr>
                        <a:t>POLICÍA</a:t>
                      </a:r>
                      <a:endParaRPr lang="es-CO"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endParaRPr lang="es-CO" sz="2000" dirty="0" smtClean="0">
                        <a:effectLst/>
                      </a:endParaRPr>
                    </a:p>
                    <a:p>
                      <a:pPr algn="ctr">
                        <a:lnSpc>
                          <a:spcPts val="1400"/>
                        </a:lnSpc>
                        <a:spcBef>
                          <a:spcPts val="40"/>
                        </a:spcBef>
                        <a:spcAft>
                          <a:spcPts val="0"/>
                        </a:spcAft>
                      </a:pPr>
                      <a:r>
                        <a:rPr lang="es-CO" sz="2000" dirty="0" smtClean="0">
                          <a:effectLst/>
                          <a:latin typeface="+mn-lt"/>
                          <a:ea typeface="+mn-ea"/>
                        </a:rPr>
                        <a:t>22</a:t>
                      </a:r>
                      <a:endParaRPr lang="es-CO" sz="1600" dirty="0">
                        <a:effectLst/>
                        <a:latin typeface="Times New Roman" panose="02020603050405020304" pitchFamily="18" charset="0"/>
                        <a:ea typeface="Times New Roman" panose="02020603050405020304" pitchFamily="18" charset="0"/>
                      </a:endParaRPr>
                    </a:p>
                  </a:txBody>
                  <a:tcPr marL="68580" marR="68580" marT="0" marB="0"/>
                </a:tc>
              </a:tr>
              <a:tr h="517237">
                <a:tc>
                  <a:txBody>
                    <a:bodyPr/>
                    <a:lstStyle/>
                    <a:p>
                      <a:pPr>
                        <a:lnSpc>
                          <a:spcPts val="1400"/>
                        </a:lnSpc>
                        <a:spcBef>
                          <a:spcPts val="40"/>
                        </a:spcBef>
                        <a:spcAft>
                          <a:spcPts val="0"/>
                        </a:spcAft>
                      </a:pPr>
                      <a:endParaRPr lang="es-CO" sz="2000" dirty="0" smtClean="0">
                        <a:effectLst/>
                      </a:endParaRPr>
                    </a:p>
                    <a:p>
                      <a:pPr>
                        <a:lnSpc>
                          <a:spcPts val="1400"/>
                        </a:lnSpc>
                        <a:spcBef>
                          <a:spcPts val="40"/>
                        </a:spcBef>
                        <a:spcAft>
                          <a:spcPts val="0"/>
                        </a:spcAft>
                      </a:pPr>
                      <a:r>
                        <a:rPr lang="es-CO" sz="2000" dirty="0" smtClean="0">
                          <a:effectLst/>
                        </a:rPr>
                        <a:t>PROCEDIMIENTOS</a:t>
                      </a:r>
                      <a:r>
                        <a:rPr lang="es-CO" sz="2000" spc="-25" dirty="0" smtClean="0">
                          <a:effectLst/>
                        </a:rPr>
                        <a:t> </a:t>
                      </a:r>
                      <a:r>
                        <a:rPr lang="es-CO" sz="2000" dirty="0" smtClean="0">
                          <a:effectLst/>
                        </a:rPr>
                        <a:t>A ESTABLECIMIENTOS</a:t>
                      </a:r>
                      <a:r>
                        <a:rPr lang="es-CO" sz="2000" spc="-120" dirty="0" smtClean="0">
                          <a:effectLst/>
                        </a:rPr>
                        <a:t> </a:t>
                      </a:r>
                    </a:p>
                    <a:p>
                      <a:pPr>
                        <a:lnSpc>
                          <a:spcPts val="1400"/>
                        </a:lnSpc>
                        <a:spcBef>
                          <a:spcPts val="40"/>
                        </a:spcBef>
                        <a:spcAft>
                          <a:spcPts val="0"/>
                        </a:spcAft>
                      </a:pPr>
                      <a:r>
                        <a:rPr lang="es-CO" sz="2000" dirty="0" smtClean="0">
                          <a:effectLst/>
                        </a:rPr>
                        <a:t>PÚBLICOS</a:t>
                      </a:r>
                      <a:endParaRPr lang="es-CO"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endParaRPr lang="es-CO" sz="2000" dirty="0" smtClean="0">
                        <a:effectLst/>
                      </a:endParaRPr>
                    </a:p>
                    <a:p>
                      <a:pPr algn="ctr">
                        <a:lnSpc>
                          <a:spcPts val="1400"/>
                        </a:lnSpc>
                        <a:spcBef>
                          <a:spcPts val="40"/>
                        </a:spcBef>
                        <a:spcAft>
                          <a:spcPts val="0"/>
                        </a:spcAft>
                      </a:pPr>
                      <a:r>
                        <a:rPr lang="es-CO" sz="2000" dirty="0" smtClean="0">
                          <a:effectLst/>
                          <a:latin typeface="+mn-lt"/>
                          <a:ea typeface="+mn-ea"/>
                        </a:rPr>
                        <a:t>2</a:t>
                      </a:r>
                      <a:endParaRPr lang="es-CO" sz="1600" dirty="0">
                        <a:effectLst/>
                        <a:latin typeface="Times New Roman" panose="02020603050405020304" pitchFamily="18" charset="0"/>
                        <a:ea typeface="Times New Roman" panose="02020603050405020304" pitchFamily="18" charset="0"/>
                      </a:endParaRPr>
                    </a:p>
                  </a:txBody>
                  <a:tcPr marL="68580" marR="68580" marT="0" marB="0"/>
                </a:tc>
              </a:tr>
              <a:tr h="517237">
                <a:tc>
                  <a:txBody>
                    <a:bodyPr/>
                    <a:lstStyle/>
                    <a:p>
                      <a:pPr>
                        <a:lnSpc>
                          <a:spcPts val="1400"/>
                        </a:lnSpc>
                        <a:spcBef>
                          <a:spcPts val="40"/>
                        </a:spcBef>
                        <a:spcAft>
                          <a:spcPts val="0"/>
                        </a:spcAft>
                      </a:pPr>
                      <a:endParaRPr lang="es-CO" sz="2000" dirty="0" smtClean="0">
                        <a:effectLst/>
                      </a:endParaRPr>
                    </a:p>
                    <a:p>
                      <a:pPr>
                        <a:lnSpc>
                          <a:spcPts val="1400"/>
                        </a:lnSpc>
                        <a:spcBef>
                          <a:spcPts val="40"/>
                        </a:spcBef>
                        <a:spcAft>
                          <a:spcPts val="0"/>
                        </a:spcAft>
                      </a:pPr>
                      <a:r>
                        <a:rPr lang="es-CO" sz="2000" dirty="0" smtClean="0">
                          <a:effectLst/>
                        </a:rPr>
                        <a:t>AMPAROS DE POBREZA</a:t>
                      </a:r>
                      <a:endParaRPr lang="es-CO"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ts val="1400"/>
                        </a:lnSpc>
                        <a:spcBef>
                          <a:spcPts val="40"/>
                        </a:spcBef>
                        <a:spcAft>
                          <a:spcPts val="0"/>
                        </a:spcAft>
                      </a:pPr>
                      <a:endParaRPr lang="es-CO" sz="2000" dirty="0" smtClean="0">
                        <a:effectLst/>
                      </a:endParaRPr>
                    </a:p>
                    <a:p>
                      <a:pPr algn="ctr">
                        <a:lnSpc>
                          <a:spcPts val="1400"/>
                        </a:lnSpc>
                        <a:spcBef>
                          <a:spcPts val="40"/>
                        </a:spcBef>
                        <a:spcAft>
                          <a:spcPts val="0"/>
                        </a:spcAft>
                      </a:pPr>
                      <a:r>
                        <a:rPr lang="es-CO" sz="2000" dirty="0" smtClean="0">
                          <a:effectLst/>
                          <a:latin typeface="+mn-lt"/>
                          <a:ea typeface="+mn-ea"/>
                        </a:rPr>
                        <a:t>63</a:t>
                      </a:r>
                      <a:endParaRPr lang="es-CO" sz="16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998869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89271" y="278120"/>
            <a:ext cx="8911687" cy="718658"/>
          </a:xfrm>
        </p:spPr>
        <p:txBody>
          <a:bodyPr>
            <a:normAutofit fontScale="90000"/>
          </a:bodyPr>
          <a:lstStyle/>
          <a:p>
            <a:r>
              <a:rPr lang="es-CO" b="1" dirty="0"/>
              <a:t>EL PERSONERO COMO VEEDOR DEL TESORO</a:t>
            </a:r>
            <a:r>
              <a:rPr lang="es-CO" dirty="0"/>
              <a:t/>
            </a:r>
            <a:br>
              <a:rPr lang="es-CO" dirty="0"/>
            </a:br>
            <a:endParaRPr lang="es-CO" dirty="0"/>
          </a:p>
        </p:txBody>
      </p:sp>
      <p:sp>
        <p:nvSpPr>
          <p:cNvPr id="3" name="Marcador de contenido 2"/>
          <p:cNvSpPr>
            <a:spLocks noGrp="1"/>
          </p:cNvSpPr>
          <p:nvPr>
            <p:ph idx="1"/>
          </p:nvPr>
        </p:nvSpPr>
        <p:spPr>
          <a:xfrm>
            <a:off x="1771135" y="1359243"/>
            <a:ext cx="9918357" cy="5181599"/>
          </a:xfrm>
        </p:spPr>
        <p:txBody>
          <a:bodyPr>
            <a:noAutofit/>
          </a:bodyPr>
          <a:lstStyle/>
          <a:p>
            <a:pPr algn="just"/>
            <a:r>
              <a:rPr lang="es-CO" sz="2000" dirty="0"/>
              <a:t>Esta es una de las funciones propias que cumple la Personería Municipal, cual es la de ejercer la vigilancia permanente a las Secretarias de Despacho, que de alguna manera ejecutan el presupuesto Municipal y administran recursos del Municipio, en este sentido este ente de control ha estado atento y en su momento ha realizado informes sobre estas dependencias con el fin de constatar y verificar que el manejo de los recursos estén acorde con la normatividad existentes, al respecto hay que decir que en la vigencia 2017 se denunció ante la Contraloría General de Antioquia un posible detrimento patrimonial debido a un viaje hecho por nuestra mandataria al continente europeo en el cual no rindió el respectivo informe a la corporación, así mismo se denunció un cobro ilegal que hizo la administración Municipal por el trámite, estudio y expedición de licencias de construcción, como consecuencia de la expedición del decreto 004 de enero de 2017, donde la administración cobró expensas que están única y exclusivamente permitidas para los curadores urbanos y no para la autoridad Municipal. </a:t>
            </a:r>
          </a:p>
        </p:txBody>
      </p:sp>
    </p:spTree>
    <p:extLst>
      <p:ext uri="{BB962C8B-B14F-4D97-AF65-F5344CB8AC3E}">
        <p14:creationId xmlns:p14="http://schemas.microsoft.com/office/powerpoint/2010/main" val="3060155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03455" y="195742"/>
            <a:ext cx="8911687" cy="751609"/>
          </a:xfrm>
        </p:spPr>
        <p:txBody>
          <a:bodyPr>
            <a:normAutofit fontScale="90000"/>
          </a:bodyPr>
          <a:lstStyle/>
          <a:p>
            <a:r>
              <a:rPr lang="es-CO" b="1" dirty="0"/>
              <a:t>EN</a:t>
            </a:r>
            <a:r>
              <a:rPr lang="es-CO" dirty="0"/>
              <a:t> </a:t>
            </a:r>
            <a:r>
              <a:rPr lang="es-CO" b="1" dirty="0"/>
              <a:t>EL CAMPO DE LA VEEDURIA CIUDADANA</a:t>
            </a:r>
            <a:r>
              <a:rPr lang="es-CO" dirty="0"/>
              <a:t/>
            </a:r>
            <a:br>
              <a:rPr lang="es-CO" dirty="0"/>
            </a:br>
            <a:endParaRPr lang="es-CO" dirty="0"/>
          </a:p>
        </p:txBody>
      </p:sp>
      <p:sp>
        <p:nvSpPr>
          <p:cNvPr id="3" name="Marcador de contenido 2"/>
          <p:cNvSpPr>
            <a:spLocks noGrp="1"/>
          </p:cNvSpPr>
          <p:nvPr>
            <p:ph idx="1"/>
          </p:nvPr>
        </p:nvSpPr>
        <p:spPr>
          <a:xfrm>
            <a:off x="1869989" y="799071"/>
            <a:ext cx="9634623" cy="5939480"/>
          </a:xfrm>
        </p:spPr>
        <p:txBody>
          <a:bodyPr>
            <a:normAutofit fontScale="25000" lnSpcReduction="20000"/>
          </a:bodyPr>
          <a:lstStyle/>
          <a:p>
            <a:pPr marL="0" indent="0" algn="just">
              <a:buNone/>
            </a:pPr>
            <a:r>
              <a:rPr lang="es-CO" sz="4000" dirty="0"/>
              <a:t> </a:t>
            </a:r>
            <a:r>
              <a:rPr lang="es-CO" sz="4800" dirty="0" smtClean="0"/>
              <a:t>Ha </a:t>
            </a:r>
            <a:r>
              <a:rPr lang="es-CO" sz="4800" dirty="0"/>
              <a:t>sido una tarea permanente la de este Despacho, pues se ha invitado a toda la comunidad </a:t>
            </a:r>
            <a:r>
              <a:rPr lang="es-CO" sz="4800" dirty="0" err="1"/>
              <a:t>Santarrosana</a:t>
            </a:r>
            <a:r>
              <a:rPr lang="es-CO" sz="4800" dirty="0"/>
              <a:t> para que participe en la creación y conformación de veedurías ciudadanas, a la fecha se cuenta con la inscripción de las siguientes veedurías</a:t>
            </a:r>
          </a:p>
          <a:p>
            <a:r>
              <a:rPr lang="es-CO" sz="3600" dirty="0"/>
              <a:t> </a:t>
            </a:r>
            <a:r>
              <a:rPr lang="es-CO" sz="4000" b="1" u="sng" dirty="0"/>
              <a:t>LA LABOR ARROJA LOS SIGUIENTES RESULTADOS</a:t>
            </a:r>
            <a:endParaRPr lang="es-CO" sz="4000" dirty="0"/>
          </a:p>
          <a:p>
            <a:r>
              <a:rPr lang="es-CO" sz="4000" b="1" dirty="0"/>
              <a:t> </a:t>
            </a:r>
            <a:r>
              <a:rPr lang="es-CO" sz="4000" dirty="0" smtClean="0"/>
              <a:t>VEEDURIA</a:t>
            </a:r>
            <a:r>
              <a:rPr lang="es-CO" sz="4000" dirty="0"/>
              <a:t>:  </a:t>
            </a:r>
          </a:p>
          <a:p>
            <a:r>
              <a:rPr lang="es-CO" sz="4000" dirty="0"/>
              <a:t>Control social a la construcción, liquidación y puesta en marcha del funcionamiento del acueducto del Corregimiento de </a:t>
            </a:r>
            <a:r>
              <a:rPr lang="es-CO" sz="4000" dirty="0" err="1"/>
              <a:t>Hoyorrico</a:t>
            </a:r>
            <a:r>
              <a:rPr lang="es-CO" sz="4000" dirty="0"/>
              <a:t> la Sierra. </a:t>
            </a:r>
          </a:p>
          <a:p>
            <a:r>
              <a:rPr lang="es-CO" sz="4000" dirty="0"/>
              <a:t> </a:t>
            </a:r>
            <a:r>
              <a:rPr lang="es-CO" sz="4000" dirty="0" smtClean="0"/>
              <a:t>VEEDURIA</a:t>
            </a:r>
            <a:r>
              <a:rPr lang="es-CO" sz="4000" dirty="0"/>
              <a:t>:  </a:t>
            </a:r>
          </a:p>
          <a:p>
            <a:r>
              <a:rPr lang="es-CO" sz="4000" dirty="0"/>
              <a:t>Plan Territorial en Salud del Municipio de Santa Rosa de Osos</a:t>
            </a:r>
          </a:p>
          <a:p>
            <a:r>
              <a:rPr lang="es-CO" sz="4000" dirty="0"/>
              <a:t> </a:t>
            </a:r>
            <a:r>
              <a:rPr lang="es-CO" sz="4000" dirty="0" smtClean="0"/>
              <a:t>- </a:t>
            </a:r>
            <a:r>
              <a:rPr lang="es-CO" sz="4000" dirty="0"/>
              <a:t>VEEDURIA:  </a:t>
            </a:r>
          </a:p>
          <a:p>
            <a:r>
              <a:rPr lang="es-CO" sz="4000" dirty="0"/>
              <a:t>Vigilancia a la pavimentación del primer tramo de la entrada del Corregimiento de </a:t>
            </a:r>
            <a:r>
              <a:rPr lang="es-CO" sz="4000" dirty="0" err="1"/>
              <a:t>Hoyorrico</a:t>
            </a:r>
            <a:r>
              <a:rPr lang="es-CO" sz="4000" dirty="0"/>
              <a:t> del Municipio de Santa Rosa de Osos. </a:t>
            </a:r>
          </a:p>
          <a:p>
            <a:r>
              <a:rPr lang="es-CO" sz="4000" dirty="0"/>
              <a:t> </a:t>
            </a:r>
            <a:r>
              <a:rPr lang="es-CO" sz="4000" dirty="0" smtClean="0"/>
              <a:t>VEEDURIA</a:t>
            </a:r>
            <a:r>
              <a:rPr lang="es-CO" sz="4000" dirty="0"/>
              <a:t>:  </a:t>
            </a:r>
          </a:p>
          <a:p>
            <a:r>
              <a:rPr lang="es-CO" sz="4000" dirty="0"/>
              <a:t>Vigilancia a la pavimentación del segundo tramo de la entrada del Corregimiento de </a:t>
            </a:r>
            <a:r>
              <a:rPr lang="es-CO" sz="4000" dirty="0" err="1"/>
              <a:t>Hoyorrico</a:t>
            </a:r>
            <a:r>
              <a:rPr lang="es-CO" sz="4000" dirty="0"/>
              <a:t> del Municipio de Santa Rosa de Osos. </a:t>
            </a:r>
          </a:p>
          <a:p>
            <a:r>
              <a:rPr lang="es-CO" sz="4000" dirty="0"/>
              <a:t> </a:t>
            </a:r>
            <a:r>
              <a:rPr lang="es-CO" sz="4000" dirty="0" smtClean="0"/>
              <a:t>VEEDURIA</a:t>
            </a:r>
            <a:r>
              <a:rPr lang="es-CO" sz="4000" dirty="0"/>
              <a:t>:  </a:t>
            </a:r>
          </a:p>
          <a:p>
            <a:r>
              <a:rPr lang="es-CO" sz="4000" dirty="0"/>
              <a:t>Vigilancia sobre la gestión pública referente al seguimiento de una licencia ambiental RED EAGLE. </a:t>
            </a:r>
          </a:p>
          <a:p>
            <a:r>
              <a:rPr lang="es-CO" sz="4000" dirty="0"/>
              <a:t> </a:t>
            </a:r>
            <a:r>
              <a:rPr lang="es-CO" sz="4000" dirty="0" smtClean="0"/>
              <a:t>VEEDURIA</a:t>
            </a:r>
            <a:r>
              <a:rPr lang="es-CO" sz="4000" dirty="0"/>
              <a:t>:  </a:t>
            </a:r>
          </a:p>
          <a:p>
            <a:r>
              <a:rPr lang="es-CO" sz="4000" dirty="0"/>
              <a:t>Vigilancia y Control social a la reforma del parque Berrio del Municipio de Santa Rosa de Osos</a:t>
            </a:r>
          </a:p>
          <a:p>
            <a:r>
              <a:rPr lang="es-CO" sz="4000" dirty="0"/>
              <a:t> </a:t>
            </a:r>
            <a:r>
              <a:rPr lang="es-CO" sz="4000" dirty="0" smtClean="0"/>
              <a:t>VEEDURIA</a:t>
            </a:r>
            <a:r>
              <a:rPr lang="es-CO" sz="4000" dirty="0"/>
              <a:t>:</a:t>
            </a:r>
          </a:p>
          <a:p>
            <a:r>
              <a:rPr lang="es-CO" sz="4000" dirty="0"/>
              <a:t>Vigilancia al Plan de Intervenciones Colectivas PIC</a:t>
            </a:r>
          </a:p>
          <a:p>
            <a:r>
              <a:rPr lang="es-CO" sz="4000" dirty="0"/>
              <a:t> </a:t>
            </a:r>
            <a:r>
              <a:rPr lang="es-CO" sz="4000" dirty="0" smtClean="0"/>
              <a:t>VEEDURIA</a:t>
            </a:r>
            <a:r>
              <a:rPr lang="es-CO" sz="4000" dirty="0"/>
              <a:t>: </a:t>
            </a:r>
          </a:p>
          <a:p>
            <a:r>
              <a:rPr lang="es-CO" sz="4000" dirty="0"/>
              <a:t>Vigilancia del mejoramiento de vías urbanas en el Barrio Porfirio Barba Jacob del Municipio de Santa Rosa de Osos</a:t>
            </a:r>
          </a:p>
          <a:p>
            <a:r>
              <a:rPr lang="es-CO" sz="4000" dirty="0"/>
              <a:t> </a:t>
            </a:r>
            <a:r>
              <a:rPr lang="es-CO" sz="4000" dirty="0" smtClean="0"/>
              <a:t>VEEDURIA</a:t>
            </a:r>
            <a:endParaRPr lang="es-CO" sz="4000" dirty="0"/>
          </a:p>
          <a:p>
            <a:r>
              <a:rPr lang="es-CO" sz="4000" dirty="0"/>
              <a:t>Vigilancia mejoramiento de la vía urbana en el sector de Barro Blanco del Municipio de Santa Rosa de Osos</a:t>
            </a:r>
          </a:p>
          <a:p>
            <a:r>
              <a:rPr lang="es-CO" sz="4000" dirty="0"/>
              <a:t> </a:t>
            </a:r>
            <a:r>
              <a:rPr lang="es-CO" sz="4000" dirty="0" smtClean="0"/>
              <a:t>VEEDURIA</a:t>
            </a:r>
            <a:endParaRPr lang="es-CO" sz="4000" dirty="0"/>
          </a:p>
          <a:p>
            <a:r>
              <a:rPr lang="es-CO" sz="4000" dirty="0"/>
              <a:t>Vigilancia del programa denominado PORH RIO GRANDE</a:t>
            </a:r>
          </a:p>
          <a:p>
            <a:pPr marL="0" indent="0">
              <a:buNone/>
            </a:pPr>
            <a:r>
              <a:rPr lang="es-CO" dirty="0"/>
              <a:t> </a:t>
            </a:r>
          </a:p>
          <a:p>
            <a:pPr marL="0" indent="0">
              <a:buNone/>
            </a:pPr>
            <a:r>
              <a:rPr lang="es-CO" dirty="0"/>
              <a:t> </a:t>
            </a:r>
          </a:p>
          <a:p>
            <a:endParaRPr lang="es-CO" dirty="0"/>
          </a:p>
          <a:p>
            <a:endParaRPr lang="es-CO" dirty="0"/>
          </a:p>
        </p:txBody>
      </p:sp>
    </p:spTree>
    <p:extLst>
      <p:ext uri="{BB962C8B-B14F-4D97-AF65-F5344CB8AC3E}">
        <p14:creationId xmlns:p14="http://schemas.microsoft.com/office/powerpoint/2010/main" val="3687780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53524881"/>
              </p:ext>
            </p:extLst>
          </p:nvPr>
        </p:nvGraphicFramePr>
        <p:xfrm>
          <a:off x="2001794" y="815549"/>
          <a:ext cx="9003957" cy="4472292"/>
        </p:xfrm>
        <a:graphic>
          <a:graphicData uri="http://schemas.openxmlformats.org/drawingml/2006/table">
            <a:tbl>
              <a:tblPr firstRow="1" firstCol="1" lastRow="1" lastCol="1" bandRow="1" bandCol="1">
                <a:tableStyleId>{5C22544A-7EE6-4342-B048-85BDC9FD1C3A}</a:tableStyleId>
              </a:tblPr>
              <a:tblGrid>
                <a:gridCol w="7743568"/>
                <a:gridCol w="1260389"/>
              </a:tblGrid>
              <a:tr h="749640">
                <a:tc>
                  <a:txBody>
                    <a:bodyPr/>
                    <a:lstStyle/>
                    <a:p>
                      <a:pPr marL="25400" algn="ctr">
                        <a:spcBef>
                          <a:spcPts val="345"/>
                        </a:spcBef>
                        <a:spcAft>
                          <a:spcPts val="0"/>
                        </a:spcAft>
                      </a:pPr>
                      <a:endParaRPr lang="en-US" sz="1600" dirty="0" smtClean="0">
                        <a:effectLst/>
                      </a:endParaRPr>
                    </a:p>
                    <a:p>
                      <a:pPr marL="25400" algn="ctr">
                        <a:spcBef>
                          <a:spcPts val="345"/>
                        </a:spcBef>
                        <a:spcAft>
                          <a:spcPts val="0"/>
                        </a:spcAft>
                      </a:pPr>
                      <a:r>
                        <a:rPr lang="en-US" sz="1600" dirty="0" smtClean="0">
                          <a:effectLst/>
                        </a:rPr>
                        <a:t>GESTI</a:t>
                      </a:r>
                      <a:r>
                        <a:rPr lang="en-US" sz="1600" spc="5" dirty="0" smtClean="0">
                          <a:effectLst/>
                        </a:rPr>
                        <a:t>Ó</a:t>
                      </a:r>
                      <a:r>
                        <a:rPr lang="en-US" sz="1600" dirty="0" smtClean="0">
                          <a:effectLst/>
                        </a:rPr>
                        <a:t>N</a:t>
                      </a:r>
                      <a:r>
                        <a:rPr lang="en-US" sz="1600" spc="-70" dirty="0" smtClean="0">
                          <a:effectLst/>
                        </a:rPr>
                        <a:t> </a:t>
                      </a:r>
                      <a:r>
                        <a:rPr lang="en-US" sz="1600" dirty="0" smtClean="0">
                          <a:effectLst/>
                        </a:rPr>
                        <a:t>EN</a:t>
                      </a:r>
                      <a:r>
                        <a:rPr lang="en-US" sz="1600" spc="-20" dirty="0" smtClean="0">
                          <a:effectLst/>
                        </a:rPr>
                        <a:t> </a:t>
                      </a:r>
                      <a:r>
                        <a:rPr lang="en-US" sz="1600" dirty="0" smtClean="0">
                          <a:effectLst/>
                        </a:rPr>
                        <a:t>OTROS</a:t>
                      </a:r>
                      <a:r>
                        <a:rPr lang="en-US" sz="1600" spc="-55" dirty="0" smtClean="0">
                          <a:effectLst/>
                        </a:rPr>
                        <a:t> </a:t>
                      </a:r>
                      <a:r>
                        <a:rPr lang="en-US" sz="1600" spc="25" dirty="0" smtClean="0">
                          <a:effectLst/>
                        </a:rPr>
                        <a:t>C</a:t>
                      </a:r>
                      <a:r>
                        <a:rPr lang="en-US" sz="1600" spc="-35" dirty="0" smtClean="0">
                          <a:effectLst/>
                        </a:rPr>
                        <a:t>A</a:t>
                      </a:r>
                      <a:r>
                        <a:rPr lang="en-US" sz="1600" dirty="0" smtClean="0">
                          <a:effectLst/>
                        </a:rPr>
                        <a:t>M</a:t>
                      </a:r>
                      <a:r>
                        <a:rPr lang="en-US" sz="1600" spc="15" dirty="0" smtClean="0">
                          <a:effectLst/>
                        </a:rPr>
                        <a:t>P</a:t>
                      </a:r>
                      <a:r>
                        <a:rPr lang="en-US" sz="1600" dirty="0" smtClean="0">
                          <a:effectLst/>
                        </a:rPr>
                        <a:t>OS</a:t>
                      </a:r>
                      <a:r>
                        <a:rPr lang="es-CO" sz="1600" dirty="0" smtClean="0">
                          <a:effectLst/>
                        </a:rPr>
                        <a:t> </a:t>
                      </a:r>
                      <a:endParaRPr lang="es-CO" sz="1200" dirty="0" smtClean="0">
                        <a:effectLst/>
                      </a:endParaRPr>
                    </a:p>
                    <a:p>
                      <a:pPr marL="25400" algn="ctr">
                        <a:spcBef>
                          <a:spcPts val="345"/>
                        </a:spcBef>
                        <a:spcAft>
                          <a:spcPts val="0"/>
                        </a:spcAft>
                      </a:pPr>
                      <a:r>
                        <a:rPr lang="es-CO" sz="1600" dirty="0" smtClean="0">
                          <a:effectLst/>
                        </a:rPr>
                        <a:t> </a:t>
                      </a:r>
                      <a:endParaRPr lang="es-CO" sz="1200" dirty="0">
                        <a:effectLst/>
                        <a:latin typeface="Times New Roman" panose="02020603050405020304" pitchFamily="18" charset="0"/>
                        <a:ea typeface="Times New Roman" panose="02020603050405020304" pitchFamily="18" charset="0"/>
                      </a:endParaRPr>
                    </a:p>
                  </a:txBody>
                  <a:tcPr marL="0" marR="0" marT="0" marB="0"/>
                </a:tc>
                <a:tc>
                  <a:txBody>
                    <a:bodyPr/>
                    <a:lstStyle/>
                    <a:p>
                      <a:pPr marL="252730">
                        <a:spcBef>
                          <a:spcPts val="345"/>
                        </a:spcBef>
                        <a:spcAft>
                          <a:spcPts val="0"/>
                        </a:spcAft>
                      </a:pPr>
                      <a:r>
                        <a:rPr lang="en-US" sz="1600" dirty="0" smtClean="0">
                          <a:effectLst/>
                        </a:rPr>
                        <a:t> </a:t>
                      </a:r>
                      <a:endParaRPr lang="es-CO" sz="1200" dirty="0">
                        <a:effectLst/>
                        <a:latin typeface="Times New Roman" panose="02020603050405020304" pitchFamily="18" charset="0"/>
                        <a:ea typeface="Times New Roman" panose="02020603050405020304" pitchFamily="18" charset="0"/>
                      </a:endParaRPr>
                    </a:p>
                  </a:txBody>
                  <a:tcPr marL="0" marR="0" marT="0" marB="0"/>
                </a:tc>
              </a:tr>
              <a:tr h="610762">
                <a:tc>
                  <a:txBody>
                    <a:bodyPr/>
                    <a:lstStyle/>
                    <a:p>
                      <a:pPr>
                        <a:lnSpc>
                          <a:spcPts val="600"/>
                        </a:lnSpc>
                        <a:spcBef>
                          <a:spcPts val="25"/>
                        </a:spcBef>
                        <a:spcAft>
                          <a:spcPts val="0"/>
                        </a:spcAft>
                      </a:pPr>
                      <a:r>
                        <a:rPr lang="es-CO" sz="1600" dirty="0" smtClean="0">
                          <a:effectLst/>
                        </a:rPr>
                        <a:t> </a:t>
                      </a:r>
                      <a:endParaRPr lang="es-CO" sz="1200" dirty="0" smtClean="0">
                        <a:effectLst/>
                      </a:endParaRPr>
                    </a:p>
                    <a:p>
                      <a:pPr marL="25400">
                        <a:spcAft>
                          <a:spcPts val="0"/>
                        </a:spcAft>
                      </a:pPr>
                      <a:r>
                        <a:rPr lang="es-CO" sz="1600" dirty="0" smtClean="0">
                          <a:effectLst/>
                        </a:rPr>
                        <a:t>-</a:t>
                      </a:r>
                      <a:r>
                        <a:rPr lang="es-CO" sz="1600" spc="330" dirty="0" smtClean="0">
                          <a:effectLst/>
                        </a:rPr>
                        <a:t> </a:t>
                      </a:r>
                      <a:r>
                        <a:rPr lang="es-CO" sz="1600" dirty="0" smtClean="0">
                          <a:effectLst/>
                        </a:rPr>
                        <a:t>SE DILIGENCIO</a:t>
                      </a:r>
                      <a:r>
                        <a:rPr lang="es-CO" sz="1600" spc="90" dirty="0" smtClean="0">
                          <a:effectLst/>
                        </a:rPr>
                        <a:t> </a:t>
                      </a:r>
                      <a:r>
                        <a:rPr lang="es-CO" sz="1600" dirty="0" smtClean="0">
                          <a:effectLst/>
                        </a:rPr>
                        <a:t>PERMISOS</a:t>
                      </a:r>
                      <a:r>
                        <a:rPr lang="es-CO" sz="1600" spc="-80" dirty="0" smtClean="0">
                          <a:effectLst/>
                        </a:rPr>
                        <a:t> </a:t>
                      </a:r>
                      <a:r>
                        <a:rPr lang="es-CO" sz="1600" dirty="0" smtClean="0">
                          <a:effectLst/>
                        </a:rPr>
                        <a:t>PARA</a:t>
                      </a:r>
                      <a:r>
                        <a:rPr lang="es-CO" sz="1600" spc="120" dirty="0" smtClean="0">
                          <a:effectLst/>
                        </a:rPr>
                        <a:t> </a:t>
                      </a:r>
                      <a:r>
                        <a:rPr lang="es-CO" sz="1600" dirty="0" smtClean="0">
                          <a:effectLst/>
                        </a:rPr>
                        <a:t>ESTUDIAR </a:t>
                      </a:r>
                      <a:r>
                        <a:rPr lang="es-CO" sz="1600" spc="65" dirty="0" smtClean="0">
                          <a:effectLst/>
                        </a:rPr>
                        <a:t> </a:t>
                      </a:r>
                      <a:r>
                        <a:rPr lang="es-CO" sz="1600" dirty="0" smtClean="0">
                          <a:effectLst/>
                        </a:rPr>
                        <a:t>EN</a:t>
                      </a:r>
                      <a:r>
                        <a:rPr lang="es-CO" sz="1600" spc="55" dirty="0" smtClean="0">
                          <a:effectLst/>
                        </a:rPr>
                        <a:t> </a:t>
                      </a:r>
                      <a:r>
                        <a:rPr lang="es-CO" sz="1600" dirty="0" smtClean="0">
                          <a:effectLst/>
                        </a:rPr>
                        <a:t>EL</a:t>
                      </a:r>
                      <a:r>
                        <a:rPr lang="es-CO" sz="1600" spc="65" dirty="0" smtClean="0">
                          <a:effectLst/>
                        </a:rPr>
                        <a:t> </a:t>
                      </a:r>
                      <a:r>
                        <a:rPr lang="es-CO" sz="1600" dirty="0" smtClean="0">
                          <a:effectLst/>
                        </a:rPr>
                        <a:t>CIBERCOLEGIO</a:t>
                      </a:r>
                      <a:endParaRPr lang="es-CO" sz="1200" dirty="0">
                        <a:effectLst/>
                        <a:latin typeface="Times New Roman" panose="02020603050405020304" pitchFamily="18" charset="0"/>
                        <a:ea typeface="Times New Roman" panose="02020603050405020304" pitchFamily="18" charset="0"/>
                      </a:endParaRPr>
                    </a:p>
                  </a:txBody>
                  <a:tcPr marL="0" marR="0" marT="0" marB="0"/>
                </a:tc>
                <a:tc>
                  <a:txBody>
                    <a:bodyPr/>
                    <a:lstStyle/>
                    <a:p>
                      <a:pPr>
                        <a:lnSpc>
                          <a:spcPts val="600"/>
                        </a:lnSpc>
                        <a:spcBef>
                          <a:spcPts val="25"/>
                        </a:spcBef>
                        <a:spcAft>
                          <a:spcPts val="0"/>
                        </a:spcAft>
                      </a:pPr>
                      <a:r>
                        <a:rPr lang="es-CO" sz="1600" dirty="0" smtClean="0">
                          <a:effectLst/>
                        </a:rPr>
                        <a:t> </a:t>
                      </a:r>
                      <a:endParaRPr lang="es-CO" sz="1200" dirty="0" smtClean="0">
                        <a:effectLst/>
                      </a:endParaRPr>
                    </a:p>
                    <a:p>
                      <a:pPr marL="276860">
                        <a:spcAft>
                          <a:spcPts val="0"/>
                        </a:spcAft>
                      </a:pPr>
                      <a:r>
                        <a:rPr lang="en-US" sz="1600" dirty="0" smtClean="0">
                          <a:effectLst/>
                          <a:latin typeface="+mn-lt"/>
                          <a:ea typeface="+mn-ea"/>
                        </a:rPr>
                        <a:t>20</a:t>
                      </a:r>
                      <a:endParaRPr lang="es-CO" sz="1200" dirty="0">
                        <a:effectLst/>
                        <a:latin typeface="Times New Roman" panose="02020603050405020304" pitchFamily="18" charset="0"/>
                        <a:ea typeface="Times New Roman" panose="02020603050405020304" pitchFamily="18" charset="0"/>
                      </a:endParaRPr>
                    </a:p>
                  </a:txBody>
                  <a:tcPr marL="0" marR="0" marT="0" marB="0"/>
                </a:tc>
              </a:tr>
              <a:tr h="610762">
                <a:tc>
                  <a:txBody>
                    <a:bodyPr/>
                    <a:lstStyle/>
                    <a:p>
                      <a:pPr>
                        <a:lnSpc>
                          <a:spcPts val="600"/>
                        </a:lnSpc>
                        <a:spcBef>
                          <a:spcPts val="25"/>
                        </a:spcBef>
                        <a:spcAft>
                          <a:spcPts val="0"/>
                        </a:spcAft>
                      </a:pPr>
                      <a:r>
                        <a:rPr lang="es-CO" sz="1600" dirty="0" smtClean="0">
                          <a:effectLst/>
                        </a:rPr>
                        <a:t> </a:t>
                      </a:r>
                      <a:endParaRPr lang="es-CO" sz="1200" dirty="0" smtClean="0">
                        <a:effectLst/>
                      </a:endParaRPr>
                    </a:p>
                    <a:p>
                      <a:pPr marL="25400">
                        <a:spcAft>
                          <a:spcPts val="0"/>
                        </a:spcAft>
                      </a:pPr>
                      <a:r>
                        <a:rPr lang="es-CO" sz="1600" dirty="0" smtClean="0">
                          <a:effectLst/>
                        </a:rPr>
                        <a:t>- </a:t>
                      </a:r>
                      <a:r>
                        <a:rPr lang="es-CO" sz="1600" spc="15" dirty="0" smtClean="0">
                          <a:effectLst/>
                        </a:rPr>
                        <a:t> </a:t>
                      </a:r>
                      <a:r>
                        <a:rPr lang="es-CO" sz="1600" spc="-25" dirty="0" smtClean="0">
                          <a:effectLst/>
                        </a:rPr>
                        <a:t>A</a:t>
                      </a:r>
                      <a:r>
                        <a:rPr lang="es-CO" sz="1600" dirty="0" smtClean="0">
                          <a:effectLst/>
                        </a:rPr>
                        <a:t>UDIENCI</a:t>
                      </a:r>
                      <a:r>
                        <a:rPr lang="es-CO" sz="1600" spc="15" dirty="0" smtClean="0">
                          <a:effectLst/>
                        </a:rPr>
                        <a:t>A</a:t>
                      </a:r>
                      <a:r>
                        <a:rPr lang="es-CO" sz="1600" dirty="0" smtClean="0">
                          <a:effectLst/>
                        </a:rPr>
                        <a:t>S</a:t>
                      </a:r>
                      <a:r>
                        <a:rPr lang="es-CO" sz="1600" spc="-5" dirty="0" smtClean="0">
                          <a:effectLst/>
                        </a:rPr>
                        <a:t> </a:t>
                      </a:r>
                      <a:r>
                        <a:rPr lang="es-CO" sz="1600" dirty="0" smtClean="0">
                          <a:effectLst/>
                        </a:rPr>
                        <a:t>DE</a:t>
                      </a:r>
                      <a:r>
                        <a:rPr lang="es-CO" sz="1600" spc="55" dirty="0" smtClean="0">
                          <a:effectLst/>
                        </a:rPr>
                        <a:t> </a:t>
                      </a:r>
                      <a:r>
                        <a:rPr lang="es-CO" sz="1600" dirty="0" smtClean="0">
                          <a:effectLst/>
                        </a:rPr>
                        <a:t>CO</a:t>
                      </a:r>
                      <a:r>
                        <a:rPr lang="es-CO" sz="1600" spc="-10" dirty="0" smtClean="0">
                          <a:effectLst/>
                        </a:rPr>
                        <a:t>N</a:t>
                      </a:r>
                      <a:r>
                        <a:rPr lang="es-CO" sz="1600" dirty="0" smtClean="0">
                          <a:effectLst/>
                        </a:rPr>
                        <a:t>CILIACIÓN</a:t>
                      </a:r>
                      <a:r>
                        <a:rPr lang="es-CO" sz="1600" spc="25" dirty="0" smtClean="0">
                          <a:effectLst/>
                        </a:rPr>
                        <a:t> </a:t>
                      </a:r>
                      <a:r>
                        <a:rPr lang="es-CO" sz="1600" dirty="0" smtClean="0">
                          <a:effectLst/>
                        </a:rPr>
                        <a:t>EXTRAJUDICIAL</a:t>
                      </a:r>
                      <a:r>
                        <a:rPr lang="es-CO" sz="1600" spc="35" dirty="0" smtClean="0">
                          <a:effectLst/>
                        </a:rPr>
                        <a:t> </a:t>
                      </a:r>
                      <a:r>
                        <a:rPr lang="es-CO" sz="1600" dirty="0" smtClean="0">
                          <a:effectLst/>
                        </a:rPr>
                        <a:t>EN</a:t>
                      </a:r>
                      <a:r>
                        <a:rPr lang="es-CO" sz="1600" spc="55" dirty="0" smtClean="0">
                          <a:effectLst/>
                        </a:rPr>
                        <a:t> </a:t>
                      </a:r>
                      <a:r>
                        <a:rPr lang="es-CO" sz="1600" dirty="0" smtClean="0">
                          <a:effectLst/>
                        </a:rPr>
                        <a:t>DERECHO</a:t>
                      </a:r>
                      <a:r>
                        <a:rPr lang="es-CO" sz="1600" spc="225" dirty="0" smtClean="0">
                          <a:effectLst/>
                        </a:rPr>
                        <a:t> </a:t>
                      </a:r>
                      <a:r>
                        <a:rPr lang="es-CO" sz="1600" dirty="0" smtClean="0">
                          <a:effectLst/>
                        </a:rPr>
                        <a:t>DE</a:t>
                      </a:r>
                      <a:r>
                        <a:rPr lang="es-CO" sz="1600" spc="55" dirty="0" smtClean="0">
                          <a:effectLst/>
                        </a:rPr>
                        <a:t> </a:t>
                      </a:r>
                      <a:r>
                        <a:rPr lang="es-CO" sz="1600" spc="-10" dirty="0" smtClean="0">
                          <a:effectLst/>
                        </a:rPr>
                        <a:t>F</a:t>
                      </a:r>
                      <a:r>
                        <a:rPr lang="es-CO" sz="1600" dirty="0" smtClean="0">
                          <a:effectLst/>
                        </a:rPr>
                        <a:t>AMILIA</a:t>
                      </a:r>
                      <a:endParaRPr lang="es-CO" sz="1200" dirty="0">
                        <a:effectLst/>
                        <a:latin typeface="Times New Roman" panose="02020603050405020304" pitchFamily="18" charset="0"/>
                        <a:ea typeface="Times New Roman" panose="02020603050405020304" pitchFamily="18" charset="0"/>
                      </a:endParaRPr>
                    </a:p>
                  </a:txBody>
                  <a:tcPr marL="0" marR="0" marT="0" marB="0"/>
                </a:tc>
                <a:tc>
                  <a:txBody>
                    <a:bodyPr/>
                    <a:lstStyle/>
                    <a:p>
                      <a:pPr>
                        <a:lnSpc>
                          <a:spcPts val="600"/>
                        </a:lnSpc>
                        <a:spcBef>
                          <a:spcPts val="25"/>
                        </a:spcBef>
                        <a:spcAft>
                          <a:spcPts val="0"/>
                        </a:spcAft>
                      </a:pPr>
                      <a:r>
                        <a:rPr lang="es-CO" sz="1600" dirty="0" smtClean="0">
                          <a:effectLst/>
                        </a:rPr>
                        <a:t> </a:t>
                      </a:r>
                      <a:endParaRPr lang="es-CO" sz="1200" dirty="0" smtClean="0">
                        <a:effectLst/>
                      </a:endParaRPr>
                    </a:p>
                    <a:p>
                      <a:pPr marL="277495">
                        <a:spcAft>
                          <a:spcPts val="0"/>
                        </a:spcAft>
                      </a:pPr>
                      <a:r>
                        <a:rPr lang="es-CO" sz="1600" dirty="0" smtClean="0">
                          <a:effectLst/>
                        </a:rPr>
                        <a:t> </a:t>
                      </a:r>
                      <a:r>
                        <a:rPr lang="en-US" sz="1600" dirty="0" smtClean="0">
                          <a:effectLst/>
                        </a:rPr>
                        <a:t>10</a:t>
                      </a:r>
                      <a:endParaRPr lang="es-CO" sz="1200" dirty="0">
                        <a:effectLst/>
                        <a:latin typeface="Times New Roman" panose="02020603050405020304" pitchFamily="18" charset="0"/>
                        <a:ea typeface="Times New Roman" panose="02020603050405020304" pitchFamily="18" charset="0"/>
                      </a:endParaRPr>
                    </a:p>
                  </a:txBody>
                  <a:tcPr marL="0" marR="0" marT="0" marB="0"/>
                </a:tc>
              </a:tr>
              <a:tr h="610762">
                <a:tc>
                  <a:txBody>
                    <a:bodyPr/>
                    <a:lstStyle/>
                    <a:p>
                      <a:pPr>
                        <a:lnSpc>
                          <a:spcPts val="600"/>
                        </a:lnSpc>
                        <a:spcBef>
                          <a:spcPts val="25"/>
                        </a:spcBef>
                        <a:spcAft>
                          <a:spcPts val="0"/>
                        </a:spcAft>
                      </a:pPr>
                      <a:r>
                        <a:rPr lang="es-CO" sz="1600" dirty="0" smtClean="0">
                          <a:effectLst/>
                        </a:rPr>
                        <a:t> </a:t>
                      </a:r>
                      <a:endParaRPr lang="es-CO" sz="1200" dirty="0" smtClean="0">
                        <a:effectLst/>
                      </a:endParaRPr>
                    </a:p>
                    <a:p>
                      <a:pPr marL="25400">
                        <a:spcAft>
                          <a:spcPts val="0"/>
                        </a:spcAft>
                      </a:pPr>
                      <a:r>
                        <a:rPr lang="es-CO" sz="1600" dirty="0" smtClean="0">
                          <a:effectLst/>
                        </a:rPr>
                        <a:t>-</a:t>
                      </a:r>
                      <a:r>
                        <a:rPr lang="es-CO" sz="1600" spc="330" dirty="0" smtClean="0">
                          <a:effectLst/>
                        </a:rPr>
                        <a:t> </a:t>
                      </a:r>
                      <a:r>
                        <a:rPr lang="es-CO" sz="1600" dirty="0" smtClean="0">
                          <a:effectLst/>
                        </a:rPr>
                        <a:t>OFICIOS</a:t>
                      </a:r>
                      <a:r>
                        <a:rPr lang="es-CO" sz="1600" spc="-35" dirty="0" smtClean="0">
                          <a:effectLst/>
                        </a:rPr>
                        <a:t> </a:t>
                      </a:r>
                      <a:r>
                        <a:rPr lang="es-CO" sz="1600" dirty="0" smtClean="0">
                          <a:effectLst/>
                        </a:rPr>
                        <a:t>EN</a:t>
                      </a:r>
                      <a:r>
                        <a:rPr lang="es-CO" sz="1600" spc="-20" dirty="0" smtClean="0">
                          <a:effectLst/>
                        </a:rPr>
                        <a:t>V</a:t>
                      </a:r>
                      <a:r>
                        <a:rPr lang="es-CO" sz="1600" dirty="0" smtClean="0">
                          <a:effectLst/>
                        </a:rPr>
                        <a:t>IADOS </a:t>
                      </a:r>
                      <a:r>
                        <a:rPr lang="es-CO" sz="1600" spc="40" dirty="0" smtClean="0">
                          <a:effectLst/>
                        </a:rPr>
                        <a:t> </a:t>
                      </a:r>
                      <a:r>
                        <a:rPr lang="es-CO" sz="1600" dirty="0" smtClean="0">
                          <a:effectLst/>
                        </a:rPr>
                        <a:t>A DIFERENTES</a:t>
                      </a:r>
                      <a:r>
                        <a:rPr lang="es-CO" sz="1600" spc="30" dirty="0" smtClean="0">
                          <a:effectLst/>
                        </a:rPr>
                        <a:t> </a:t>
                      </a:r>
                      <a:r>
                        <a:rPr lang="es-CO" sz="1600" spc="-10" dirty="0" smtClean="0">
                          <a:effectLst/>
                        </a:rPr>
                        <a:t>D</a:t>
                      </a:r>
                      <a:r>
                        <a:rPr lang="es-CO" sz="1600" dirty="0" smtClean="0">
                          <a:effectLst/>
                        </a:rPr>
                        <a:t>EPENDE</a:t>
                      </a:r>
                      <a:r>
                        <a:rPr lang="es-CO" sz="1600" spc="-10" dirty="0" smtClean="0">
                          <a:effectLst/>
                        </a:rPr>
                        <a:t>N</a:t>
                      </a:r>
                      <a:r>
                        <a:rPr lang="es-CO" sz="1600" dirty="0" smtClean="0">
                          <a:effectLst/>
                        </a:rPr>
                        <a:t>CIAS</a:t>
                      </a:r>
                      <a:r>
                        <a:rPr lang="es-CO" sz="1600" spc="-45" dirty="0" smtClean="0">
                          <a:effectLst/>
                        </a:rPr>
                        <a:t> </a:t>
                      </a:r>
                      <a:r>
                        <a:rPr lang="es-CO" sz="1600" dirty="0" smtClean="0">
                          <a:effectLst/>
                        </a:rPr>
                        <a:t>Y</a:t>
                      </a:r>
                      <a:r>
                        <a:rPr lang="es-CO" sz="1600" spc="35" dirty="0" smtClean="0">
                          <a:effectLst/>
                        </a:rPr>
                        <a:t> </a:t>
                      </a:r>
                      <a:r>
                        <a:rPr lang="es-CO" sz="1600" dirty="0" smtClean="0">
                          <a:effectLst/>
                        </a:rPr>
                        <a:t>ENTIDADES</a:t>
                      </a:r>
                      <a:endParaRPr lang="es-CO" sz="1200" dirty="0">
                        <a:effectLst/>
                        <a:latin typeface="Times New Roman" panose="02020603050405020304" pitchFamily="18" charset="0"/>
                        <a:ea typeface="Times New Roman" panose="02020603050405020304" pitchFamily="18" charset="0"/>
                      </a:endParaRPr>
                    </a:p>
                  </a:txBody>
                  <a:tcPr marL="0" marR="0" marT="0" marB="0"/>
                </a:tc>
                <a:tc>
                  <a:txBody>
                    <a:bodyPr/>
                    <a:lstStyle/>
                    <a:p>
                      <a:pPr>
                        <a:lnSpc>
                          <a:spcPts val="600"/>
                        </a:lnSpc>
                        <a:spcBef>
                          <a:spcPts val="25"/>
                        </a:spcBef>
                        <a:spcAft>
                          <a:spcPts val="0"/>
                        </a:spcAft>
                      </a:pPr>
                      <a:r>
                        <a:rPr lang="es-CO" sz="1600" dirty="0" smtClean="0">
                          <a:effectLst/>
                        </a:rPr>
                        <a:t> </a:t>
                      </a:r>
                      <a:endParaRPr lang="es-CO" sz="1200" dirty="0" smtClean="0">
                        <a:effectLst/>
                      </a:endParaRPr>
                    </a:p>
                    <a:p>
                      <a:pPr marL="284480">
                        <a:spcAft>
                          <a:spcPts val="0"/>
                        </a:spcAft>
                      </a:pPr>
                      <a:r>
                        <a:rPr lang="en-US" sz="1600" dirty="0" smtClean="0">
                          <a:effectLst/>
                        </a:rPr>
                        <a:t>594</a:t>
                      </a:r>
                      <a:endParaRPr lang="es-CO" sz="1200" dirty="0">
                        <a:effectLst/>
                        <a:latin typeface="Times New Roman" panose="02020603050405020304" pitchFamily="18" charset="0"/>
                        <a:ea typeface="Times New Roman" panose="02020603050405020304" pitchFamily="18" charset="0"/>
                      </a:endParaRPr>
                    </a:p>
                  </a:txBody>
                  <a:tcPr marL="0" marR="0" marT="0" marB="0"/>
                </a:tc>
              </a:tr>
              <a:tr h="610762">
                <a:tc>
                  <a:txBody>
                    <a:bodyPr/>
                    <a:lstStyle/>
                    <a:p>
                      <a:pPr>
                        <a:lnSpc>
                          <a:spcPts val="600"/>
                        </a:lnSpc>
                        <a:spcBef>
                          <a:spcPts val="25"/>
                        </a:spcBef>
                        <a:spcAft>
                          <a:spcPts val="0"/>
                        </a:spcAft>
                      </a:pPr>
                      <a:r>
                        <a:rPr lang="es-CO" sz="1600" dirty="0" smtClean="0">
                          <a:effectLst/>
                        </a:rPr>
                        <a:t> </a:t>
                      </a:r>
                      <a:endParaRPr lang="es-CO" sz="1200" dirty="0" smtClean="0">
                        <a:effectLst/>
                      </a:endParaRPr>
                    </a:p>
                    <a:p>
                      <a:pPr marL="25400">
                        <a:spcAft>
                          <a:spcPts val="0"/>
                        </a:spcAft>
                      </a:pPr>
                      <a:r>
                        <a:rPr lang="es-CO" sz="1600" dirty="0" smtClean="0">
                          <a:effectLst/>
                        </a:rPr>
                        <a:t>-</a:t>
                      </a:r>
                      <a:r>
                        <a:rPr lang="es-CO" sz="1600" spc="330" dirty="0" smtClean="0">
                          <a:effectLst/>
                        </a:rPr>
                        <a:t> </a:t>
                      </a:r>
                      <a:r>
                        <a:rPr lang="es-CO" sz="1600" dirty="0" smtClean="0">
                          <a:effectLst/>
                        </a:rPr>
                        <a:t>CONSULTAS</a:t>
                      </a:r>
                      <a:r>
                        <a:rPr lang="es-CO" sz="1600" spc="-10" dirty="0" smtClean="0">
                          <a:effectLst/>
                        </a:rPr>
                        <a:t> </a:t>
                      </a:r>
                      <a:r>
                        <a:rPr lang="es-CO" sz="1600" dirty="0" smtClean="0">
                          <a:effectLst/>
                        </a:rPr>
                        <a:t>Y</a:t>
                      </a:r>
                      <a:r>
                        <a:rPr lang="es-CO" sz="1600" spc="65" dirty="0" smtClean="0">
                          <a:effectLst/>
                        </a:rPr>
                        <a:t> </a:t>
                      </a:r>
                      <a:r>
                        <a:rPr lang="es-CO" sz="1600" spc="-35" dirty="0" smtClean="0">
                          <a:effectLst/>
                        </a:rPr>
                        <a:t>A</a:t>
                      </a:r>
                      <a:r>
                        <a:rPr lang="es-CO" sz="1600" dirty="0" smtClean="0">
                          <a:effectLst/>
                        </a:rPr>
                        <a:t>SESO</a:t>
                      </a:r>
                      <a:r>
                        <a:rPr lang="es-CO" sz="1600" spc="15" dirty="0" smtClean="0">
                          <a:effectLst/>
                        </a:rPr>
                        <a:t>R</a:t>
                      </a:r>
                      <a:r>
                        <a:rPr lang="es-CO" sz="1600" dirty="0" smtClean="0">
                          <a:effectLst/>
                        </a:rPr>
                        <a:t>ÍAS </a:t>
                      </a:r>
                      <a:r>
                        <a:rPr lang="es-CO" sz="1600" spc="100" dirty="0" smtClean="0">
                          <a:effectLst/>
                        </a:rPr>
                        <a:t> </a:t>
                      </a:r>
                      <a:r>
                        <a:rPr lang="es-CO" sz="1600" dirty="0" smtClean="0">
                          <a:effectLst/>
                        </a:rPr>
                        <a:t>DIRECTAS </a:t>
                      </a:r>
                      <a:r>
                        <a:rPr lang="es-CO" sz="1600" spc="40" dirty="0" smtClean="0">
                          <a:effectLst/>
                        </a:rPr>
                        <a:t> </a:t>
                      </a:r>
                      <a:r>
                        <a:rPr lang="es-CO" sz="1600" dirty="0" smtClean="0">
                          <a:effectLst/>
                        </a:rPr>
                        <a:t>A LA</a:t>
                      </a:r>
                      <a:r>
                        <a:rPr lang="es-CO" sz="1600" spc="65" dirty="0" smtClean="0">
                          <a:effectLst/>
                        </a:rPr>
                        <a:t> </a:t>
                      </a:r>
                      <a:r>
                        <a:rPr lang="es-CO" sz="1600" dirty="0" smtClean="0">
                          <a:effectLst/>
                        </a:rPr>
                        <a:t>CIU</a:t>
                      </a:r>
                      <a:r>
                        <a:rPr lang="es-CO" sz="1600" spc="-10" dirty="0" smtClean="0">
                          <a:effectLst/>
                        </a:rPr>
                        <a:t>D</a:t>
                      </a:r>
                      <a:r>
                        <a:rPr lang="es-CO" sz="1600" dirty="0" smtClean="0">
                          <a:effectLst/>
                        </a:rPr>
                        <a:t>ADANÍA</a:t>
                      </a:r>
                      <a:endParaRPr lang="es-CO" sz="1200" dirty="0">
                        <a:effectLst/>
                        <a:latin typeface="Times New Roman" panose="02020603050405020304" pitchFamily="18" charset="0"/>
                        <a:ea typeface="Times New Roman" panose="02020603050405020304" pitchFamily="18" charset="0"/>
                      </a:endParaRPr>
                    </a:p>
                  </a:txBody>
                  <a:tcPr marL="0" marR="0" marT="0" marB="0"/>
                </a:tc>
                <a:tc>
                  <a:txBody>
                    <a:bodyPr/>
                    <a:lstStyle/>
                    <a:p>
                      <a:pPr>
                        <a:lnSpc>
                          <a:spcPts val="600"/>
                        </a:lnSpc>
                        <a:spcBef>
                          <a:spcPts val="25"/>
                        </a:spcBef>
                        <a:spcAft>
                          <a:spcPts val="0"/>
                        </a:spcAft>
                      </a:pPr>
                      <a:r>
                        <a:rPr lang="es-CO" sz="1600" dirty="0" smtClean="0">
                          <a:effectLst/>
                        </a:rPr>
                        <a:t> </a:t>
                      </a:r>
                      <a:endParaRPr lang="es-CO" sz="1200" dirty="0" smtClean="0">
                        <a:effectLst/>
                      </a:endParaRPr>
                    </a:p>
                    <a:p>
                      <a:pPr marL="208915">
                        <a:spcAft>
                          <a:spcPts val="0"/>
                        </a:spcAft>
                      </a:pPr>
                      <a:r>
                        <a:rPr lang="en-US" sz="1600" dirty="0" smtClean="0">
                          <a:effectLst/>
                        </a:rPr>
                        <a:t>3214</a:t>
                      </a:r>
                      <a:endParaRPr lang="es-CO" sz="1200" dirty="0">
                        <a:effectLst/>
                        <a:latin typeface="Times New Roman" panose="02020603050405020304" pitchFamily="18" charset="0"/>
                        <a:ea typeface="Times New Roman" panose="02020603050405020304" pitchFamily="18" charset="0"/>
                      </a:endParaRPr>
                    </a:p>
                  </a:txBody>
                  <a:tcPr marL="0" marR="0" marT="0" marB="0"/>
                </a:tc>
              </a:tr>
              <a:tr h="610762">
                <a:tc>
                  <a:txBody>
                    <a:bodyPr/>
                    <a:lstStyle/>
                    <a:p>
                      <a:pPr>
                        <a:lnSpc>
                          <a:spcPts val="600"/>
                        </a:lnSpc>
                        <a:spcBef>
                          <a:spcPts val="25"/>
                        </a:spcBef>
                        <a:spcAft>
                          <a:spcPts val="0"/>
                        </a:spcAft>
                      </a:pPr>
                      <a:r>
                        <a:rPr lang="en-US" sz="1600" dirty="0" smtClean="0">
                          <a:effectLst/>
                        </a:rPr>
                        <a:t> </a:t>
                      </a:r>
                      <a:endParaRPr lang="es-CO" sz="1200" dirty="0" smtClean="0">
                        <a:effectLst/>
                      </a:endParaRPr>
                    </a:p>
                    <a:p>
                      <a:pPr marL="25400">
                        <a:spcAft>
                          <a:spcPts val="0"/>
                        </a:spcAft>
                      </a:pPr>
                      <a:r>
                        <a:rPr lang="en-US" sz="1600" dirty="0" smtClean="0">
                          <a:effectLst/>
                        </a:rPr>
                        <a:t>-</a:t>
                      </a:r>
                      <a:r>
                        <a:rPr lang="en-US" sz="1600" spc="330" dirty="0" smtClean="0">
                          <a:effectLst/>
                        </a:rPr>
                        <a:t> </a:t>
                      </a:r>
                      <a:r>
                        <a:rPr lang="en-US" sz="1600" dirty="0" smtClean="0">
                          <a:effectLst/>
                        </a:rPr>
                        <a:t>VISITAS</a:t>
                      </a:r>
                      <a:r>
                        <a:rPr lang="en-US" sz="1600" spc="320" dirty="0" smtClean="0">
                          <a:effectLst/>
                        </a:rPr>
                        <a:t> </a:t>
                      </a:r>
                      <a:r>
                        <a:rPr lang="en-US" sz="1600" dirty="0" smtClean="0">
                          <a:effectLst/>
                        </a:rPr>
                        <a:t>A VEREDAS</a:t>
                      </a:r>
                      <a:endParaRPr lang="es-CO" sz="1200" dirty="0">
                        <a:effectLst/>
                        <a:latin typeface="Times New Roman" panose="02020603050405020304" pitchFamily="18" charset="0"/>
                        <a:ea typeface="Times New Roman" panose="02020603050405020304" pitchFamily="18" charset="0"/>
                      </a:endParaRPr>
                    </a:p>
                  </a:txBody>
                  <a:tcPr marL="0" marR="0" marT="0" marB="0"/>
                </a:tc>
                <a:tc>
                  <a:txBody>
                    <a:bodyPr/>
                    <a:lstStyle/>
                    <a:p>
                      <a:pPr>
                        <a:lnSpc>
                          <a:spcPts val="600"/>
                        </a:lnSpc>
                        <a:spcBef>
                          <a:spcPts val="25"/>
                        </a:spcBef>
                        <a:spcAft>
                          <a:spcPts val="0"/>
                        </a:spcAft>
                      </a:pPr>
                      <a:r>
                        <a:rPr lang="en-US" sz="1600" dirty="0" smtClean="0">
                          <a:effectLst/>
                        </a:rPr>
                        <a:t> </a:t>
                      </a:r>
                      <a:endParaRPr lang="es-CO" sz="1200" dirty="0" smtClean="0">
                        <a:effectLst/>
                      </a:endParaRPr>
                    </a:p>
                    <a:p>
                      <a:pPr marL="98425">
                        <a:spcAft>
                          <a:spcPts val="0"/>
                        </a:spcAft>
                      </a:pPr>
                      <a:r>
                        <a:rPr lang="en-US" sz="1600" dirty="0" smtClean="0">
                          <a:effectLst/>
                        </a:rPr>
                        <a:t>     7</a:t>
                      </a:r>
                      <a:endParaRPr lang="es-CO" sz="1200" dirty="0">
                        <a:effectLst/>
                        <a:latin typeface="Times New Roman" panose="02020603050405020304" pitchFamily="18" charset="0"/>
                        <a:ea typeface="Times New Roman" panose="02020603050405020304" pitchFamily="18" charset="0"/>
                      </a:endParaRPr>
                    </a:p>
                  </a:txBody>
                  <a:tcPr marL="0" marR="0" marT="0" marB="0"/>
                </a:tc>
              </a:tr>
              <a:tr h="610762">
                <a:tc>
                  <a:txBody>
                    <a:bodyPr/>
                    <a:lstStyle/>
                    <a:p>
                      <a:pPr>
                        <a:lnSpc>
                          <a:spcPts val="600"/>
                        </a:lnSpc>
                        <a:spcBef>
                          <a:spcPts val="25"/>
                        </a:spcBef>
                        <a:spcAft>
                          <a:spcPts val="0"/>
                        </a:spcAft>
                      </a:pPr>
                      <a:r>
                        <a:rPr lang="en-US" sz="1600" dirty="0" smtClean="0">
                          <a:effectLst/>
                        </a:rPr>
                        <a:t> </a:t>
                      </a:r>
                      <a:endParaRPr lang="es-CO" sz="1200" dirty="0" smtClean="0">
                        <a:effectLst/>
                      </a:endParaRPr>
                    </a:p>
                    <a:p>
                      <a:pPr marL="25400">
                        <a:spcAft>
                          <a:spcPts val="0"/>
                        </a:spcAft>
                      </a:pPr>
                      <a:r>
                        <a:rPr lang="en-US" sz="1600" dirty="0" smtClean="0">
                          <a:effectLst/>
                        </a:rPr>
                        <a:t>-</a:t>
                      </a:r>
                      <a:r>
                        <a:rPr lang="en-US" sz="1600" spc="330" dirty="0" smtClean="0">
                          <a:effectLst/>
                        </a:rPr>
                        <a:t> </a:t>
                      </a:r>
                      <a:r>
                        <a:rPr lang="en-US" sz="1600" dirty="0" smtClean="0">
                          <a:effectLst/>
                        </a:rPr>
                        <a:t>VISITAS</a:t>
                      </a:r>
                      <a:r>
                        <a:rPr lang="en-US" sz="1600" spc="320" dirty="0" smtClean="0">
                          <a:effectLst/>
                        </a:rPr>
                        <a:t> </a:t>
                      </a:r>
                      <a:r>
                        <a:rPr lang="en-US" sz="1600" dirty="0" smtClean="0">
                          <a:effectLst/>
                        </a:rPr>
                        <a:t>A INSTITUCI</a:t>
                      </a:r>
                      <a:r>
                        <a:rPr lang="en-US" sz="1600" spc="-10" dirty="0" smtClean="0">
                          <a:effectLst/>
                        </a:rPr>
                        <a:t>O</a:t>
                      </a:r>
                      <a:r>
                        <a:rPr lang="en-US" sz="1600" dirty="0" smtClean="0">
                          <a:effectLst/>
                        </a:rPr>
                        <a:t>NES</a:t>
                      </a:r>
                      <a:r>
                        <a:rPr lang="en-US" sz="1600" spc="-15" dirty="0" smtClean="0">
                          <a:effectLst/>
                        </a:rPr>
                        <a:t> </a:t>
                      </a:r>
                      <a:r>
                        <a:rPr lang="en-US" sz="1600" dirty="0" smtClean="0">
                          <a:effectLst/>
                        </a:rPr>
                        <a:t>EDUCATI</a:t>
                      </a:r>
                      <a:r>
                        <a:rPr lang="en-US" sz="1600" spc="-20" dirty="0" smtClean="0">
                          <a:effectLst/>
                        </a:rPr>
                        <a:t>V</a:t>
                      </a:r>
                      <a:r>
                        <a:rPr lang="en-US" sz="1600" dirty="0" smtClean="0">
                          <a:effectLst/>
                        </a:rPr>
                        <a:t>AS</a:t>
                      </a:r>
                      <a:endParaRPr lang="es-CO" sz="1200" dirty="0">
                        <a:effectLst/>
                        <a:latin typeface="Times New Roman" panose="02020603050405020304" pitchFamily="18" charset="0"/>
                        <a:ea typeface="Times New Roman" panose="02020603050405020304" pitchFamily="18" charset="0"/>
                      </a:endParaRPr>
                    </a:p>
                  </a:txBody>
                  <a:tcPr marL="0" marR="0" marT="0" marB="0"/>
                </a:tc>
                <a:tc>
                  <a:txBody>
                    <a:bodyPr/>
                    <a:lstStyle/>
                    <a:p>
                      <a:pPr marR="180340">
                        <a:lnSpc>
                          <a:spcPts val="600"/>
                        </a:lnSpc>
                        <a:spcBef>
                          <a:spcPts val="25"/>
                        </a:spcBef>
                        <a:spcAft>
                          <a:spcPts val="0"/>
                        </a:spcAft>
                      </a:pPr>
                      <a:r>
                        <a:rPr lang="en-US" sz="1600" dirty="0" smtClean="0">
                          <a:effectLst/>
                        </a:rPr>
                        <a:t> </a:t>
                      </a:r>
                      <a:endParaRPr lang="es-CO" sz="1200" dirty="0" smtClean="0">
                        <a:effectLst/>
                      </a:endParaRPr>
                    </a:p>
                    <a:p>
                      <a:pPr marR="180340" algn="ctr">
                        <a:spcAft>
                          <a:spcPts val="0"/>
                        </a:spcAft>
                      </a:pPr>
                      <a:r>
                        <a:rPr lang="en-US" sz="1600" dirty="0" smtClean="0">
                          <a:effectLst/>
                        </a:rPr>
                        <a:t>15</a:t>
                      </a:r>
                      <a:endParaRPr lang="es-CO" sz="1200" dirty="0">
                        <a:effectLst/>
                        <a:latin typeface="Times New Roman" panose="02020603050405020304" pitchFamily="18" charset="0"/>
                        <a:ea typeface="Times New Roman" panose="02020603050405020304" pitchFamily="18" charset="0"/>
                      </a:endParaRPr>
                    </a:p>
                  </a:txBody>
                  <a:tcPr marL="0" marR="0" marT="0" marB="0"/>
                </a:tc>
              </a:tr>
            </a:tbl>
          </a:graphicData>
        </a:graphic>
      </p:graphicFrame>
    </p:spTree>
    <p:extLst>
      <p:ext uri="{BB962C8B-B14F-4D97-AF65-F5344CB8AC3E}">
        <p14:creationId xmlns:p14="http://schemas.microsoft.com/office/powerpoint/2010/main" val="2262334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0033" y="698251"/>
            <a:ext cx="9387488" cy="1451825"/>
          </a:xfrm>
        </p:spPr>
        <p:txBody>
          <a:bodyPr>
            <a:normAutofit fontScale="90000"/>
          </a:bodyPr>
          <a:lstStyle/>
          <a:p>
            <a:pPr algn="ctr"/>
            <a:r>
              <a:rPr lang="es-CO" dirty="0"/>
              <a:t>ACERCAMIENTO A LA </a:t>
            </a:r>
            <a:r>
              <a:rPr lang="es-CO" dirty="0" smtClean="0"/>
              <a:t>POBLACIÓN </a:t>
            </a:r>
            <a:r>
              <a:rPr lang="es-CO" dirty="0"/>
              <a:t>RURAL DEL MUNICIPIO </a:t>
            </a:r>
            <a:br>
              <a:rPr lang="es-CO" dirty="0"/>
            </a:br>
            <a:endParaRPr lang="es-CO" dirty="0"/>
          </a:p>
        </p:txBody>
      </p:sp>
      <p:sp>
        <p:nvSpPr>
          <p:cNvPr id="3" name="Marcador de contenido 2"/>
          <p:cNvSpPr>
            <a:spLocks noGrp="1"/>
          </p:cNvSpPr>
          <p:nvPr>
            <p:ph idx="1"/>
          </p:nvPr>
        </p:nvSpPr>
        <p:spPr>
          <a:xfrm>
            <a:off x="2356022" y="2446638"/>
            <a:ext cx="8765059" cy="4077730"/>
          </a:xfrm>
        </p:spPr>
        <p:txBody>
          <a:bodyPr>
            <a:normAutofit/>
          </a:bodyPr>
          <a:lstStyle/>
          <a:p>
            <a:pPr algn="just"/>
            <a:r>
              <a:rPr lang="es-CO" sz="2400" dirty="0"/>
              <a:t>Para la vigencia 2017 se implementó el programa La Personería Rural, en el cual se están llevando los servicios de la Personería Municipal a los diferentes corregimientos, veredas y parajes de nuestro Municipio, procurando así que la institucionalidad se expanda a lo largo del territorio </a:t>
            </a:r>
            <a:r>
              <a:rPr lang="es-CO" sz="2400" dirty="0" err="1"/>
              <a:t>Santarrosano</a:t>
            </a:r>
            <a:r>
              <a:rPr lang="es-CO" sz="2400" dirty="0"/>
              <a:t> y no se supedite al casco urbano, programa que ha tenido gran acogida por parte de la población y el cual actualmente se sigue implementando.</a:t>
            </a:r>
          </a:p>
        </p:txBody>
      </p:sp>
    </p:spTree>
    <p:extLst>
      <p:ext uri="{BB962C8B-B14F-4D97-AF65-F5344CB8AC3E}">
        <p14:creationId xmlns:p14="http://schemas.microsoft.com/office/powerpoint/2010/main" val="527146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71649" y="311072"/>
            <a:ext cx="8911687" cy="718658"/>
          </a:xfrm>
        </p:spPr>
        <p:txBody>
          <a:bodyPr/>
          <a:lstStyle/>
          <a:p>
            <a:pPr algn="ctr"/>
            <a:r>
              <a:rPr lang="es-CO" dirty="0" smtClean="0"/>
              <a:t>REGISTRO FOTOGRAFICO</a:t>
            </a:r>
            <a:endParaRPr lang="es-CO" dirty="0"/>
          </a:p>
        </p:txBody>
      </p:sp>
      <p:pic>
        <p:nvPicPr>
          <p:cNvPr id="4" name="Imagen 3" descr="La imagen puede contener: 3 personas, exterio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9098" y="1168486"/>
            <a:ext cx="2423919" cy="2604444"/>
          </a:xfrm>
          <a:prstGeom prst="rect">
            <a:avLst/>
          </a:prstGeom>
          <a:noFill/>
          <a:ln>
            <a:noFill/>
          </a:ln>
        </p:spPr>
      </p:pic>
      <p:pic>
        <p:nvPicPr>
          <p:cNvPr id="5" name="Imagen 4" descr="La imagen puede contener: 4 personas, personas sentada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9655" y="1131432"/>
            <a:ext cx="2085075" cy="2678551"/>
          </a:xfrm>
          <a:prstGeom prst="rect">
            <a:avLst/>
          </a:prstGeom>
          <a:noFill/>
          <a:ln>
            <a:noFill/>
          </a:ln>
        </p:spPr>
      </p:pic>
      <p:pic>
        <p:nvPicPr>
          <p:cNvPr id="6" name="Imagen 5" descr="La imagen puede contener: 3 personas, personas sentada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31368" y="1029730"/>
            <a:ext cx="2951968" cy="2596171"/>
          </a:xfrm>
          <a:prstGeom prst="rect">
            <a:avLst/>
          </a:prstGeom>
          <a:noFill/>
          <a:ln>
            <a:noFill/>
          </a:ln>
        </p:spPr>
      </p:pic>
      <p:pic>
        <p:nvPicPr>
          <p:cNvPr id="7" name="Imagen 6"/>
          <p:cNvPicPr/>
          <p:nvPr/>
        </p:nvPicPr>
        <p:blipFill>
          <a:blip r:embed="rId5">
            <a:extLst>
              <a:ext uri="{28A0092B-C50C-407E-A947-70E740481C1C}">
                <a14:useLocalDpi xmlns:a14="http://schemas.microsoft.com/office/drawing/2010/main" val="0"/>
              </a:ext>
            </a:extLst>
          </a:blip>
          <a:srcRect/>
          <a:stretch>
            <a:fillRect/>
          </a:stretch>
        </p:blipFill>
        <p:spPr bwMode="auto">
          <a:xfrm>
            <a:off x="2469358" y="4061022"/>
            <a:ext cx="2704004" cy="2735194"/>
          </a:xfrm>
          <a:prstGeom prst="rect">
            <a:avLst/>
          </a:prstGeom>
          <a:noFill/>
          <a:ln>
            <a:noFill/>
          </a:ln>
        </p:spPr>
      </p:pic>
      <p:pic>
        <p:nvPicPr>
          <p:cNvPr id="8" name="Imagen 7"/>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28022" y="4003357"/>
            <a:ext cx="2685535" cy="2718719"/>
          </a:xfrm>
          <a:prstGeom prst="rect">
            <a:avLst/>
          </a:prstGeom>
          <a:noFill/>
          <a:ln>
            <a:noFill/>
          </a:ln>
        </p:spPr>
      </p:pic>
    </p:spTree>
    <p:extLst>
      <p:ext uri="{BB962C8B-B14F-4D97-AF65-F5344CB8AC3E}">
        <p14:creationId xmlns:p14="http://schemas.microsoft.com/office/powerpoint/2010/main" val="1808658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2411692" y="195742"/>
            <a:ext cx="8911687" cy="932842"/>
          </a:xfrm>
        </p:spPr>
        <p:txBody>
          <a:bodyPr/>
          <a:lstStyle/>
          <a:p>
            <a:pPr algn="ctr"/>
            <a:r>
              <a:rPr lang="es-CO" dirty="0" smtClean="0"/>
              <a:t>REGISTRO FOTOGRAFICO</a:t>
            </a:r>
            <a:endParaRPr lang="es-CO" dirty="0"/>
          </a:p>
        </p:txBody>
      </p:sp>
      <p:pic>
        <p:nvPicPr>
          <p:cNvPr id="5" name="Marcador de contenido 4" descr="La imagen puede contener: 1 persona, interio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5016" y="1474574"/>
            <a:ext cx="3451653" cy="4234248"/>
          </a:xfrm>
          <a:prstGeom prst="rect">
            <a:avLst/>
          </a:prstGeom>
          <a:noFill/>
          <a:ln>
            <a:noFill/>
          </a:ln>
        </p:spPr>
      </p:pic>
      <p:pic>
        <p:nvPicPr>
          <p:cNvPr id="6" name="Imagen 5" descr="La imagen puede contener: 1 person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762" y="1474574"/>
            <a:ext cx="3756455" cy="4234248"/>
          </a:xfrm>
          <a:prstGeom prst="rect">
            <a:avLst/>
          </a:prstGeom>
          <a:noFill/>
          <a:ln>
            <a:noFill/>
          </a:ln>
        </p:spPr>
      </p:pic>
      <p:pic>
        <p:nvPicPr>
          <p:cNvPr id="7" name="Imagen 6" descr="La imagen puede contener: una o varias personas e interior"/>
          <p:cNvPicPr/>
          <p:nvPr/>
        </p:nvPicPr>
        <p:blipFill>
          <a:blip r:embed="rId4">
            <a:extLst>
              <a:ext uri="{28A0092B-C50C-407E-A947-70E740481C1C}">
                <a14:useLocalDpi xmlns:a14="http://schemas.microsoft.com/office/drawing/2010/main" val="0"/>
              </a:ext>
            </a:extLst>
          </a:blip>
          <a:srcRect/>
          <a:stretch>
            <a:fillRect/>
          </a:stretch>
        </p:blipFill>
        <p:spPr bwMode="auto">
          <a:xfrm>
            <a:off x="8427310" y="1474575"/>
            <a:ext cx="3846416" cy="4234248"/>
          </a:xfrm>
          <a:prstGeom prst="rect">
            <a:avLst/>
          </a:prstGeom>
          <a:noFill/>
          <a:ln>
            <a:noFill/>
          </a:ln>
        </p:spPr>
      </p:pic>
    </p:spTree>
    <p:extLst>
      <p:ext uri="{BB962C8B-B14F-4D97-AF65-F5344CB8AC3E}">
        <p14:creationId xmlns:p14="http://schemas.microsoft.com/office/powerpoint/2010/main" val="2466621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2008039" y="138078"/>
            <a:ext cx="8911687" cy="768084"/>
          </a:xfrm>
        </p:spPr>
        <p:txBody>
          <a:bodyPr/>
          <a:lstStyle/>
          <a:p>
            <a:pPr algn="ctr"/>
            <a:r>
              <a:rPr lang="es-CO" dirty="0" smtClean="0"/>
              <a:t>REGISTRO FOTOGRAFICO</a:t>
            </a:r>
            <a:endParaRPr lang="es-CO" dirty="0"/>
          </a:p>
        </p:txBody>
      </p:sp>
      <p:sp>
        <p:nvSpPr>
          <p:cNvPr id="5" name="Rectangle 2"/>
          <p:cNvSpPr>
            <a:spLocks noChangeArrowheads="1"/>
          </p:cNvSpPr>
          <p:nvPr/>
        </p:nvSpPr>
        <p:spPr bwMode="auto">
          <a:xfrm>
            <a:off x="2224216" y="14663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pic>
        <p:nvPicPr>
          <p:cNvPr id="1025" name="Imagen 10" descr="24301018_2045495855681003_5261026064575455117_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1004" y="1631092"/>
            <a:ext cx="3562980" cy="325394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2224216" y="317131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0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s-CO" altLang="es-CO" sz="800" b="0" i="0" u="none" strike="noStrike" cap="none" normalizeH="0" baseline="0" smtClean="0">
                <a:ln>
                  <a:noFill/>
                </a:ln>
                <a:solidFill>
                  <a:schemeClr val="tx1"/>
                </a:solidFill>
                <a:effectLst/>
              </a:rPr>
              <a:t> </a:t>
            </a:r>
            <a:endParaRPr kumimoji="0" lang="es-CO" altLang="es-CO" sz="1800" b="0" i="0" u="none" strike="noStrike" cap="none" normalizeH="0" baseline="0" smtClean="0">
              <a:ln>
                <a:noFill/>
              </a:ln>
              <a:solidFill>
                <a:schemeClr val="tx1"/>
              </a:solidFill>
              <a:effectLst/>
              <a:latin typeface="Arial" panose="020B0604020202020204" pitchFamily="34" charset="0"/>
            </a:endParaRPr>
          </a:p>
        </p:txBody>
      </p:sp>
      <p:pic>
        <p:nvPicPr>
          <p:cNvPr id="8" name="Imagen 7" descr="C:\Users\user\Desktop\REGISTRO FOTOGRAFICO\CANEY\24300980_2045495799014342_7852934776794720664_n.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3935" y="1466335"/>
            <a:ext cx="3080951" cy="3492843"/>
          </a:xfrm>
          <a:prstGeom prst="rect">
            <a:avLst/>
          </a:prstGeom>
          <a:noFill/>
          <a:ln>
            <a:noFill/>
          </a:ln>
        </p:spPr>
      </p:pic>
      <p:pic>
        <p:nvPicPr>
          <p:cNvPr id="9" name="Imagen 8" descr="C:\Users\user\Desktop\REGISTRO FOTOGRAFICO\RIOGRANDE - CHAQUIRO\25398991_2052232311674024_4639663449506469948_n.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0191" y="1466335"/>
            <a:ext cx="3300490" cy="3418703"/>
          </a:xfrm>
          <a:prstGeom prst="rect">
            <a:avLst/>
          </a:prstGeom>
          <a:noFill/>
          <a:ln>
            <a:noFill/>
          </a:ln>
        </p:spPr>
      </p:pic>
    </p:spTree>
    <p:extLst>
      <p:ext uri="{BB962C8B-B14F-4D97-AF65-F5344CB8AC3E}">
        <p14:creationId xmlns:p14="http://schemas.microsoft.com/office/powerpoint/2010/main" val="1023458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2589212" y="179266"/>
            <a:ext cx="8911687" cy="825749"/>
          </a:xfrm>
        </p:spPr>
        <p:txBody>
          <a:bodyPr/>
          <a:lstStyle/>
          <a:p>
            <a:pPr algn="ctr"/>
            <a:r>
              <a:rPr lang="es-CO" dirty="0" smtClean="0"/>
              <a:t>REGISTRO FOTOGRAFICO</a:t>
            </a:r>
            <a:endParaRPr lang="es-CO" dirty="0"/>
          </a:p>
        </p:txBody>
      </p:sp>
      <p:pic>
        <p:nvPicPr>
          <p:cNvPr id="5" name="Imagen 4" descr="C:\Users\user\Desktop\REGISTRO FOTOGRAFICO\RIOGRANDE - CHAQUIRO\25508016_2052232538340668_3033076448673127851_n.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265" y="1103475"/>
            <a:ext cx="2421925" cy="2702406"/>
          </a:xfrm>
          <a:prstGeom prst="rect">
            <a:avLst/>
          </a:prstGeom>
          <a:noFill/>
          <a:ln>
            <a:noFill/>
          </a:ln>
        </p:spPr>
      </p:pic>
      <p:pic>
        <p:nvPicPr>
          <p:cNvPr id="6" name="Imagen 5" descr="C:\Users\user\Desktop\REGISTRO FOTOGRAFICO\RIOGRANDE - CHAQUIRO\25446206_2052232488340673_5513027343820815341_n.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5135" y="1103475"/>
            <a:ext cx="2858529" cy="2702405"/>
          </a:xfrm>
          <a:prstGeom prst="rect">
            <a:avLst/>
          </a:prstGeom>
          <a:noFill/>
          <a:ln>
            <a:noFill/>
          </a:ln>
        </p:spPr>
      </p:pic>
      <p:pic>
        <p:nvPicPr>
          <p:cNvPr id="7" name="Imagen 6" descr="C:\Users\user\Desktop\REGISTRO FOTOGRAFICO\SAN PABLO\25152102_2049499548613967_8920959842986851757_n (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1017" y="1103475"/>
            <a:ext cx="3664431" cy="2521173"/>
          </a:xfrm>
          <a:prstGeom prst="rect">
            <a:avLst/>
          </a:prstGeom>
          <a:noFill/>
          <a:ln>
            <a:noFill/>
          </a:ln>
        </p:spPr>
      </p:pic>
      <p:pic>
        <p:nvPicPr>
          <p:cNvPr id="8" name="Imagen 7" descr="C:\Users\user\Desktop\REGISTRO FOTOGRAFICO\SAN PABLO\25289375_2049499595280629_3488999270916062870_n.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88329" y="4028302"/>
            <a:ext cx="3083389" cy="2495833"/>
          </a:xfrm>
          <a:prstGeom prst="rect">
            <a:avLst/>
          </a:prstGeom>
          <a:noFill/>
          <a:ln>
            <a:noFill/>
          </a:ln>
        </p:spPr>
      </p:pic>
    </p:spTree>
    <p:extLst>
      <p:ext uri="{BB962C8B-B14F-4D97-AF65-F5344CB8AC3E}">
        <p14:creationId xmlns:p14="http://schemas.microsoft.com/office/powerpoint/2010/main" val="3929138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075935" y="148281"/>
            <a:ext cx="9428677" cy="6417276"/>
          </a:xfrm>
        </p:spPr>
        <p:txBody>
          <a:bodyPr>
            <a:normAutofit fontScale="47500" lnSpcReduction="20000"/>
          </a:bodyPr>
          <a:lstStyle/>
          <a:p>
            <a:pPr algn="ctr"/>
            <a:r>
              <a:rPr lang="es-CO" sz="3800" b="1" dirty="0"/>
              <a:t>PROCEDIMIENTOS:</a:t>
            </a:r>
          </a:p>
          <a:p>
            <a:pPr marL="0" indent="0">
              <a:buNone/>
            </a:pPr>
            <a:r>
              <a:rPr lang="es-CO" sz="2800" dirty="0"/>
              <a:t> </a:t>
            </a:r>
          </a:p>
          <a:p>
            <a:pPr marL="0" indent="0">
              <a:buNone/>
            </a:pPr>
            <a:r>
              <a:rPr lang="es-CO" sz="4400" dirty="0"/>
              <a:t> </a:t>
            </a:r>
            <a:r>
              <a:rPr lang="es-CO" sz="4400" dirty="0" smtClean="0"/>
              <a:t>- </a:t>
            </a:r>
            <a:r>
              <a:rPr lang="es-CO" sz="4400" dirty="0"/>
              <a:t>Destrucción de Elementos incautados  por las autoridades de policía judicial. </a:t>
            </a:r>
          </a:p>
          <a:p>
            <a:endParaRPr lang="es-CO" sz="4400" dirty="0"/>
          </a:p>
          <a:p>
            <a:r>
              <a:rPr lang="es-CO" sz="2900" dirty="0"/>
              <a:t>Destrucción de Elementos incautados  por las autoridades de policía judicial. </a:t>
            </a:r>
          </a:p>
          <a:p>
            <a:pPr marL="0" indent="0">
              <a:buNone/>
            </a:pPr>
            <a:endParaRPr lang="es-CO" sz="2900" dirty="0"/>
          </a:p>
          <a:p>
            <a:r>
              <a:rPr lang="es-CO" sz="2900" dirty="0"/>
              <a:t>- Se envió informes a la Procuraduría Regional de Antioquia</a:t>
            </a:r>
          </a:p>
          <a:p>
            <a:pPr marL="0" indent="0">
              <a:buNone/>
            </a:pPr>
            <a:endParaRPr lang="es-CO" sz="2900" dirty="0"/>
          </a:p>
          <a:p>
            <a:r>
              <a:rPr lang="es-CO" sz="2900" dirty="0"/>
              <a:t>- Se envió informes a la Procuraduría Provincial de del Valle de Aburra </a:t>
            </a:r>
          </a:p>
          <a:p>
            <a:pPr marL="0" indent="0">
              <a:buNone/>
            </a:pPr>
            <a:endParaRPr lang="es-CO" sz="2900" dirty="0"/>
          </a:p>
          <a:p>
            <a:pPr lvl="0"/>
            <a:r>
              <a:rPr lang="es-CO" sz="2900" dirty="0"/>
              <a:t>Se envió informes a la Procuraduría General de la Nación - Área Judicial Penal frente a los establecimientos carcelarios y penitenciarios a cargo del INPEC.</a:t>
            </a:r>
          </a:p>
          <a:p>
            <a:pPr marL="0" indent="0">
              <a:buNone/>
            </a:pPr>
            <a:endParaRPr lang="es-CO" sz="2900" dirty="0"/>
          </a:p>
          <a:p>
            <a:r>
              <a:rPr lang="es-CO" sz="2900" dirty="0"/>
              <a:t>- Se envió informes a la Contraloría de Antioquia</a:t>
            </a:r>
          </a:p>
          <a:p>
            <a:pPr marL="0" indent="0">
              <a:buNone/>
            </a:pPr>
            <a:endParaRPr lang="es-CO" sz="2900" dirty="0"/>
          </a:p>
          <a:p>
            <a:r>
              <a:rPr lang="es-CO" sz="2900" dirty="0"/>
              <a:t>- Se envió información a la Gobernación de Antioquia-Participación Ciudadana.</a:t>
            </a:r>
          </a:p>
          <a:p>
            <a:pPr marL="0" indent="0">
              <a:buNone/>
            </a:pPr>
            <a:endParaRPr lang="es-CO" sz="2900" dirty="0"/>
          </a:p>
          <a:p>
            <a:r>
              <a:rPr lang="es-CO" sz="2900" dirty="0"/>
              <a:t>- Se está implementando métodos de archivística según la Ley </a:t>
            </a:r>
          </a:p>
          <a:p>
            <a:pPr marL="0" indent="0">
              <a:buNone/>
            </a:pPr>
            <a:r>
              <a:rPr lang="es-CO" sz="2000" dirty="0"/>
              <a:t>  </a:t>
            </a:r>
          </a:p>
          <a:p>
            <a:pPr marL="0" indent="0">
              <a:buNone/>
            </a:pPr>
            <a:r>
              <a:rPr lang="es-CO" dirty="0"/>
              <a:t> </a:t>
            </a:r>
          </a:p>
          <a:p>
            <a:endParaRPr lang="es-CO" dirty="0"/>
          </a:p>
        </p:txBody>
      </p:sp>
    </p:spTree>
    <p:extLst>
      <p:ext uri="{BB962C8B-B14F-4D97-AF65-F5344CB8AC3E}">
        <p14:creationId xmlns:p14="http://schemas.microsoft.com/office/powerpoint/2010/main" val="1090283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652583" y="105199"/>
            <a:ext cx="9399373" cy="6709529"/>
          </a:xfrm>
          <a:prstGeom prst="rect">
            <a:avLst/>
          </a:prstGeom>
        </p:spPr>
        <p:txBody>
          <a:bodyPr wrap="square">
            <a:spAutoFit/>
          </a:bodyPr>
          <a:lstStyle/>
          <a:p>
            <a:pPr lvl="0" algn="ctr" defTabSz="914400" eaLnBrk="0" fontAlgn="base" hangingPunct="0">
              <a:spcBef>
                <a:spcPct val="0"/>
              </a:spcBef>
              <a:spcAft>
                <a:spcPct val="0"/>
              </a:spcAft>
              <a:tabLst>
                <a:tab pos="4492625" algn="l"/>
              </a:tabLst>
            </a:pPr>
            <a:r>
              <a:rPr lang="es-CO" altLang="es-CO" sz="2400" b="1" dirty="0" smtClean="0">
                <a:latin typeface="Arial" panose="020B0604020202020204" pitchFamily="34" charset="0"/>
                <a:ea typeface="Arial" panose="020B0604020202020204" pitchFamily="34" charset="0"/>
              </a:rPr>
              <a:t>REUNIONES</a:t>
            </a:r>
          </a:p>
          <a:p>
            <a:pPr lvl="0" algn="ctr" defTabSz="914400" eaLnBrk="0" fontAlgn="base" hangingPunct="0">
              <a:spcBef>
                <a:spcPct val="0"/>
              </a:spcBef>
              <a:spcAft>
                <a:spcPct val="0"/>
              </a:spcAft>
              <a:tabLst>
                <a:tab pos="4492625" algn="l"/>
              </a:tabLst>
            </a:pPr>
            <a:endParaRPr lang="es-CO" altLang="es-CO" sz="1400" b="1" dirty="0" smtClean="0">
              <a:latin typeface="Arial" panose="020B0604020202020204" pitchFamily="34" charset="0"/>
            </a:endParaRPr>
          </a:p>
          <a:p>
            <a:pPr lvl="0" algn="ctr" defTabSz="914400" eaLnBrk="0" fontAlgn="base" hangingPunct="0">
              <a:spcBef>
                <a:spcPct val="0"/>
              </a:spcBef>
              <a:spcAft>
                <a:spcPct val="0"/>
              </a:spcAft>
              <a:tabLst>
                <a:tab pos="4492625" algn="l"/>
              </a:tabLst>
            </a:pPr>
            <a:endParaRPr lang="es-CO" altLang="es-CO" sz="1400" b="1" dirty="0">
              <a:latin typeface="Arial" panose="020B0604020202020204" pitchFamily="34" charset="0"/>
            </a:endParaRPr>
          </a:p>
          <a:p>
            <a:pPr marL="285750" lvl="0" indent="-285750" defTabSz="914400" eaLnBrk="0" fontAlgn="base" hangingPunct="0">
              <a:spcBef>
                <a:spcPct val="0"/>
              </a:spcBef>
              <a:spcAft>
                <a:spcPct val="0"/>
              </a:spcAft>
              <a:buFontTx/>
              <a:buChar char="-"/>
              <a:tabLst>
                <a:tab pos="4492625" algn="l"/>
              </a:tabLst>
            </a:pPr>
            <a:r>
              <a:rPr lang="es-CO" altLang="es-CO" dirty="0" smtClean="0">
                <a:latin typeface="Arial" panose="020B0604020202020204" pitchFamily="34" charset="0"/>
                <a:ea typeface="Arial" panose="020B0604020202020204" pitchFamily="34" charset="0"/>
              </a:rPr>
              <a:t>Comité </a:t>
            </a:r>
            <a:r>
              <a:rPr lang="es-CO" altLang="es-CO" dirty="0">
                <a:latin typeface="Arial" panose="020B0604020202020204" pitchFamily="34" charset="0"/>
                <a:ea typeface="Arial" panose="020B0604020202020204" pitchFamily="34" charset="0"/>
              </a:rPr>
              <a:t>Municipal de Política Social (COMPOS</a:t>
            </a:r>
            <a:r>
              <a:rPr lang="es-CO" altLang="es-CO" dirty="0" smtClean="0">
                <a:latin typeface="Arial" panose="020B0604020202020204" pitchFamily="34" charset="0"/>
                <a:ea typeface="Arial" panose="020B0604020202020204" pitchFamily="34" charset="0"/>
              </a:rPr>
              <a:t>)</a:t>
            </a:r>
          </a:p>
          <a:p>
            <a:pPr lvl="0" defTabSz="914400" eaLnBrk="0" fontAlgn="base" hangingPunct="0">
              <a:spcBef>
                <a:spcPct val="0"/>
              </a:spcBef>
              <a:spcAft>
                <a:spcPct val="0"/>
              </a:spcAft>
              <a:tabLst>
                <a:tab pos="4492625" algn="l"/>
              </a:tabLst>
            </a:pPr>
            <a:endParaRPr lang="es-CO" altLang="es-CO" dirty="0" smtClean="0">
              <a:latin typeface="Arial" panose="020B0604020202020204" pitchFamily="34" charset="0"/>
              <a:ea typeface="Arial" panose="020B0604020202020204" pitchFamily="34" charset="0"/>
            </a:endParaRPr>
          </a:p>
          <a:p>
            <a:pPr marL="285750" lvl="0" indent="-285750" defTabSz="914400" eaLnBrk="0" fontAlgn="base" hangingPunct="0">
              <a:spcBef>
                <a:spcPct val="0"/>
              </a:spcBef>
              <a:spcAft>
                <a:spcPct val="0"/>
              </a:spcAft>
              <a:buFontTx/>
              <a:buChar char="-"/>
              <a:tabLst>
                <a:tab pos="4492625" algn="l"/>
              </a:tabLst>
            </a:pPr>
            <a:r>
              <a:rPr lang="es-CO" altLang="es-CO" dirty="0" smtClean="0">
                <a:latin typeface="Arial" panose="020B0604020202020204" pitchFamily="34" charset="0"/>
                <a:ea typeface="Arial" panose="020B0604020202020204" pitchFamily="34" charset="0"/>
              </a:rPr>
              <a:t>Unidad </a:t>
            </a:r>
            <a:r>
              <a:rPr lang="es-CO" altLang="es-CO" dirty="0">
                <a:latin typeface="Arial" panose="020B0604020202020204" pitchFamily="34" charset="0"/>
                <a:ea typeface="Arial" panose="020B0604020202020204" pitchFamily="34" charset="0"/>
              </a:rPr>
              <a:t>Para la Atención y Reparación Integral a las Victimas UARIV	</a:t>
            </a:r>
            <a:endParaRPr lang="es-CO" altLang="es-CO" dirty="0" smtClean="0">
              <a:latin typeface="Arial" panose="020B0604020202020204" pitchFamily="34" charset="0"/>
              <a:ea typeface="Arial" panose="020B0604020202020204" pitchFamily="34" charset="0"/>
            </a:endParaRPr>
          </a:p>
          <a:p>
            <a:pPr lvl="0" defTabSz="914400" eaLnBrk="0" fontAlgn="base" hangingPunct="0">
              <a:spcBef>
                <a:spcPct val="0"/>
              </a:spcBef>
              <a:spcAft>
                <a:spcPct val="0"/>
              </a:spcAft>
              <a:tabLst>
                <a:tab pos="4492625" algn="l"/>
              </a:tabLst>
            </a:pPr>
            <a:r>
              <a:rPr lang="es-CO" altLang="es-CO" dirty="0">
                <a:latin typeface="Arial" panose="020B0604020202020204" pitchFamily="34" charset="0"/>
                <a:ea typeface="Arial" panose="020B0604020202020204" pitchFamily="34" charset="0"/>
              </a:rPr>
              <a:t>	</a:t>
            </a:r>
            <a:endParaRPr lang="es-CO" altLang="es-CO" sz="1100" dirty="0">
              <a:latin typeface="Arial" panose="020B0604020202020204" pitchFamily="34" charset="0"/>
            </a:endParaRPr>
          </a:p>
          <a:p>
            <a:pPr marL="285750" lvl="0" indent="-285750" defTabSz="914400" eaLnBrk="0" fontAlgn="base" hangingPunct="0">
              <a:spcBef>
                <a:spcPct val="0"/>
              </a:spcBef>
              <a:spcAft>
                <a:spcPct val="0"/>
              </a:spcAft>
              <a:buFontTx/>
              <a:buChar char="-"/>
              <a:tabLst>
                <a:tab pos="4492625" algn="l"/>
              </a:tabLst>
            </a:pPr>
            <a:r>
              <a:rPr lang="es-CO" altLang="es-CO" dirty="0" smtClean="0">
                <a:latin typeface="Arial" panose="020B0604020202020204" pitchFamily="34" charset="0"/>
                <a:ea typeface="Arial" panose="020B0604020202020204" pitchFamily="34" charset="0"/>
              </a:rPr>
              <a:t>Comité </a:t>
            </a:r>
            <a:r>
              <a:rPr lang="es-CO" altLang="es-CO" dirty="0">
                <a:latin typeface="Arial" panose="020B0604020202020204" pitchFamily="34" charset="0"/>
                <a:ea typeface="Arial" panose="020B0604020202020204" pitchFamily="34" charset="0"/>
              </a:rPr>
              <a:t>de Estratificación </a:t>
            </a:r>
            <a:endParaRPr lang="es-CO" altLang="es-CO" dirty="0" smtClean="0">
              <a:latin typeface="Arial" panose="020B0604020202020204" pitchFamily="34" charset="0"/>
              <a:ea typeface="Arial" panose="020B0604020202020204" pitchFamily="34" charset="0"/>
            </a:endParaRPr>
          </a:p>
          <a:p>
            <a:pPr lvl="0" defTabSz="914400" eaLnBrk="0" fontAlgn="base" hangingPunct="0">
              <a:spcBef>
                <a:spcPct val="0"/>
              </a:spcBef>
              <a:spcAft>
                <a:spcPct val="0"/>
              </a:spcAft>
              <a:tabLst>
                <a:tab pos="4492625" algn="l"/>
              </a:tabLst>
            </a:pPr>
            <a:r>
              <a:rPr lang="es-CO" altLang="es-CO" dirty="0">
                <a:latin typeface="Arial" panose="020B0604020202020204" pitchFamily="34" charset="0"/>
                <a:ea typeface="Arial" panose="020B0604020202020204" pitchFamily="34" charset="0"/>
              </a:rPr>
              <a:t>			</a:t>
            </a:r>
            <a:endParaRPr lang="es-CO" altLang="es-CO" sz="1100" dirty="0">
              <a:latin typeface="Arial" panose="020B0604020202020204" pitchFamily="34" charset="0"/>
            </a:endParaRPr>
          </a:p>
          <a:p>
            <a:pPr marL="285750" lvl="0" indent="-285750" defTabSz="914400" eaLnBrk="0" fontAlgn="base" hangingPunct="0">
              <a:spcBef>
                <a:spcPct val="0"/>
              </a:spcBef>
              <a:spcAft>
                <a:spcPct val="0"/>
              </a:spcAft>
              <a:buFontTx/>
              <a:buChar char="-"/>
              <a:tabLst>
                <a:tab pos="4492625" algn="l"/>
              </a:tabLst>
            </a:pPr>
            <a:r>
              <a:rPr lang="es-CO" altLang="es-CO" dirty="0" smtClean="0">
                <a:latin typeface="Arial" panose="020B0604020202020204" pitchFamily="34" charset="0"/>
                <a:ea typeface="Arial" panose="020B0604020202020204" pitchFamily="34" charset="0"/>
              </a:rPr>
              <a:t>Comité </a:t>
            </a:r>
            <a:r>
              <a:rPr lang="es-CO" altLang="es-CO" dirty="0">
                <a:latin typeface="Arial" panose="020B0604020202020204" pitchFamily="34" charset="0"/>
                <a:ea typeface="Arial" panose="020B0604020202020204" pitchFamily="34" charset="0"/>
              </a:rPr>
              <a:t>Municipal de Justicia Transicional </a:t>
            </a:r>
            <a:endParaRPr lang="es-CO" altLang="es-CO" dirty="0" smtClean="0">
              <a:latin typeface="Arial" panose="020B0604020202020204" pitchFamily="34" charset="0"/>
              <a:ea typeface="Arial" panose="020B0604020202020204" pitchFamily="34" charset="0"/>
            </a:endParaRPr>
          </a:p>
          <a:p>
            <a:pPr lvl="0" defTabSz="914400" eaLnBrk="0" fontAlgn="base" hangingPunct="0">
              <a:spcBef>
                <a:spcPct val="0"/>
              </a:spcBef>
              <a:spcAft>
                <a:spcPct val="0"/>
              </a:spcAft>
              <a:tabLst>
                <a:tab pos="4492625" algn="l"/>
              </a:tabLst>
            </a:pPr>
            <a:endParaRPr lang="es-CO" altLang="es-CO" dirty="0" smtClean="0">
              <a:latin typeface="Arial" panose="020B0604020202020204" pitchFamily="34" charset="0"/>
              <a:ea typeface="Arial" panose="020B0604020202020204" pitchFamily="34" charset="0"/>
            </a:endParaRPr>
          </a:p>
          <a:p>
            <a:pPr marL="285750" lvl="0" indent="-285750" defTabSz="914400" eaLnBrk="0" fontAlgn="base" hangingPunct="0">
              <a:spcBef>
                <a:spcPct val="0"/>
              </a:spcBef>
              <a:spcAft>
                <a:spcPct val="0"/>
              </a:spcAft>
              <a:buFontTx/>
              <a:buChar char="-"/>
              <a:tabLst>
                <a:tab pos="4492625" algn="l"/>
              </a:tabLst>
            </a:pPr>
            <a:r>
              <a:rPr lang="es-CO" altLang="es-CO" dirty="0" smtClean="0">
                <a:latin typeface="Arial" panose="020B0604020202020204" pitchFamily="34" charset="0"/>
                <a:ea typeface="Arial" panose="020B0604020202020204" pitchFamily="34" charset="0"/>
              </a:rPr>
              <a:t>Consejo de Seguridad</a:t>
            </a:r>
          </a:p>
          <a:p>
            <a:pPr lvl="0" defTabSz="914400" eaLnBrk="0" fontAlgn="base" hangingPunct="0">
              <a:spcBef>
                <a:spcPct val="0"/>
              </a:spcBef>
              <a:spcAft>
                <a:spcPct val="0"/>
              </a:spcAft>
              <a:tabLst>
                <a:tab pos="4492625" algn="l"/>
              </a:tabLst>
            </a:pPr>
            <a:endParaRPr lang="es-CO" altLang="es-CO" dirty="0" smtClean="0">
              <a:latin typeface="Arial" panose="020B0604020202020204" pitchFamily="34" charset="0"/>
              <a:ea typeface="Arial" panose="020B0604020202020204" pitchFamily="34" charset="0"/>
            </a:endParaRPr>
          </a:p>
          <a:p>
            <a:pPr marL="285750" lvl="0" indent="-285750" defTabSz="914400" eaLnBrk="0" fontAlgn="base" hangingPunct="0">
              <a:spcBef>
                <a:spcPct val="0"/>
              </a:spcBef>
              <a:spcAft>
                <a:spcPct val="0"/>
              </a:spcAft>
              <a:buFontTx/>
              <a:buChar char="-"/>
              <a:tabLst>
                <a:tab pos="4492625" algn="l"/>
              </a:tabLst>
            </a:pPr>
            <a:r>
              <a:rPr lang="es-CO" altLang="es-CO" dirty="0" smtClean="0">
                <a:latin typeface="Arial" panose="020B0604020202020204" pitchFamily="34" charset="0"/>
                <a:ea typeface="Arial" panose="020B0604020202020204" pitchFamily="34" charset="0"/>
              </a:rPr>
              <a:t>Encuentro de Personeros de Antioquia </a:t>
            </a:r>
          </a:p>
          <a:p>
            <a:pPr lvl="0" defTabSz="914400" eaLnBrk="0" fontAlgn="base" hangingPunct="0">
              <a:spcBef>
                <a:spcPct val="0"/>
              </a:spcBef>
              <a:spcAft>
                <a:spcPct val="0"/>
              </a:spcAft>
              <a:tabLst>
                <a:tab pos="4492625" algn="l"/>
              </a:tabLst>
            </a:pPr>
            <a:r>
              <a:rPr lang="es-CO" altLang="es-CO" dirty="0" smtClean="0">
                <a:latin typeface="Arial" panose="020B0604020202020204" pitchFamily="34" charset="0"/>
                <a:ea typeface="Arial" panose="020B0604020202020204" pitchFamily="34" charset="0"/>
              </a:rPr>
              <a:t>  </a:t>
            </a:r>
          </a:p>
          <a:p>
            <a:pPr marL="285750" lvl="0" indent="-285750" defTabSz="914400" eaLnBrk="0" fontAlgn="base" hangingPunct="0">
              <a:spcBef>
                <a:spcPct val="0"/>
              </a:spcBef>
              <a:spcAft>
                <a:spcPct val="0"/>
              </a:spcAft>
              <a:buFontTx/>
              <a:buChar char="-"/>
              <a:tabLst>
                <a:tab pos="4492625" algn="l"/>
              </a:tabLst>
            </a:pPr>
            <a:r>
              <a:rPr lang="es-CO" altLang="es-CO" dirty="0" smtClean="0">
                <a:latin typeface="Arial" panose="020B0604020202020204" pitchFamily="34" charset="0"/>
                <a:ea typeface="Arial" panose="020B0604020202020204" pitchFamily="34" charset="0"/>
              </a:rPr>
              <a:t>Procuraduría Provincial del Valle de </a:t>
            </a:r>
            <a:r>
              <a:rPr lang="es-CO" altLang="es-CO" dirty="0" err="1" smtClean="0">
                <a:latin typeface="Arial" panose="020B0604020202020204" pitchFamily="34" charset="0"/>
                <a:ea typeface="Arial" panose="020B0604020202020204" pitchFamily="34" charset="0"/>
              </a:rPr>
              <a:t>Aburrá</a:t>
            </a:r>
            <a:r>
              <a:rPr lang="es-CO" altLang="es-CO" dirty="0" smtClean="0">
                <a:latin typeface="Arial" panose="020B0604020202020204" pitchFamily="34" charset="0"/>
                <a:ea typeface="Arial" panose="020B0604020202020204" pitchFamily="34" charset="0"/>
              </a:rPr>
              <a:t> </a:t>
            </a:r>
          </a:p>
          <a:p>
            <a:pPr lvl="0" defTabSz="914400" eaLnBrk="0" fontAlgn="base" hangingPunct="0">
              <a:spcBef>
                <a:spcPct val="0"/>
              </a:spcBef>
              <a:spcAft>
                <a:spcPct val="0"/>
              </a:spcAft>
              <a:tabLst>
                <a:tab pos="4492625" algn="l"/>
              </a:tabLst>
            </a:pPr>
            <a:endParaRPr lang="es-CO" altLang="es-CO" dirty="0" smtClean="0">
              <a:latin typeface="Arial" panose="020B0604020202020204" pitchFamily="34" charset="0"/>
              <a:ea typeface="Arial" panose="020B0604020202020204" pitchFamily="34" charset="0"/>
            </a:endParaRPr>
          </a:p>
          <a:p>
            <a:pPr marL="285750" lvl="0" indent="-285750" defTabSz="914400" eaLnBrk="0" fontAlgn="base" hangingPunct="0">
              <a:spcBef>
                <a:spcPct val="0"/>
              </a:spcBef>
              <a:spcAft>
                <a:spcPct val="0"/>
              </a:spcAft>
              <a:buFontTx/>
              <a:buChar char="-"/>
              <a:tabLst>
                <a:tab pos="4492625" algn="l"/>
              </a:tabLst>
            </a:pPr>
            <a:r>
              <a:rPr lang="es-CO" altLang="es-CO" dirty="0" smtClean="0">
                <a:latin typeface="Arial" panose="020B0604020202020204" pitchFamily="34" charset="0"/>
                <a:ea typeface="Arial" panose="020B0604020202020204" pitchFamily="34" charset="0"/>
              </a:rPr>
              <a:t>I.C.B.F</a:t>
            </a:r>
          </a:p>
          <a:p>
            <a:pPr lvl="0" defTabSz="914400" eaLnBrk="0" fontAlgn="base" hangingPunct="0">
              <a:spcBef>
                <a:spcPct val="0"/>
              </a:spcBef>
              <a:spcAft>
                <a:spcPct val="0"/>
              </a:spcAft>
              <a:tabLst>
                <a:tab pos="4492625" algn="l"/>
              </a:tabLst>
            </a:pPr>
            <a:endParaRPr lang="es-CO" altLang="es-CO" dirty="0" smtClean="0">
              <a:latin typeface="Arial" panose="020B0604020202020204" pitchFamily="34" charset="0"/>
              <a:ea typeface="Arial" panose="020B0604020202020204" pitchFamily="34" charset="0"/>
            </a:endParaRPr>
          </a:p>
          <a:p>
            <a:pPr marL="285750" lvl="0" indent="-285750" defTabSz="914400" eaLnBrk="0" fontAlgn="base" hangingPunct="0">
              <a:spcBef>
                <a:spcPct val="0"/>
              </a:spcBef>
              <a:spcAft>
                <a:spcPct val="0"/>
              </a:spcAft>
              <a:buFontTx/>
              <a:buChar char="-"/>
              <a:tabLst>
                <a:tab pos="4492625" algn="l"/>
              </a:tabLst>
            </a:pPr>
            <a:r>
              <a:rPr lang="es-CO" altLang="es-CO" dirty="0" smtClean="0">
                <a:latin typeface="Arial" panose="020B0604020202020204" pitchFamily="34" charset="0"/>
                <a:ea typeface="Arial" panose="020B0604020202020204" pitchFamily="34" charset="0"/>
              </a:rPr>
              <a:t>Contraloría de Antioquia  </a:t>
            </a:r>
            <a:r>
              <a:rPr lang="es-CO" altLang="es-CO" dirty="0" smtClean="0">
                <a:latin typeface="Arial" panose="020B0604020202020204" pitchFamily="34" charset="0"/>
                <a:ea typeface="Arial" panose="020B0604020202020204" pitchFamily="34" charset="0"/>
              </a:rPr>
              <a:t>Participación Ciudadana- Gobernación de Antioquia</a:t>
            </a:r>
          </a:p>
          <a:p>
            <a:pPr lvl="0" defTabSz="914400" eaLnBrk="0" fontAlgn="base" hangingPunct="0">
              <a:spcBef>
                <a:spcPct val="0"/>
              </a:spcBef>
              <a:spcAft>
                <a:spcPct val="0"/>
              </a:spcAft>
              <a:tabLst>
                <a:tab pos="4492625" algn="l"/>
              </a:tabLst>
            </a:pPr>
            <a:endParaRPr lang="es-CO" altLang="es-CO" dirty="0" smtClean="0">
              <a:latin typeface="Arial" panose="020B0604020202020204" pitchFamily="34" charset="0"/>
              <a:ea typeface="Arial" panose="020B0604020202020204" pitchFamily="34" charset="0"/>
            </a:endParaRPr>
          </a:p>
          <a:p>
            <a:pPr marL="285750" lvl="0" indent="-285750" defTabSz="914400" eaLnBrk="0" fontAlgn="base" hangingPunct="0">
              <a:spcBef>
                <a:spcPct val="0"/>
              </a:spcBef>
              <a:spcAft>
                <a:spcPct val="0"/>
              </a:spcAft>
              <a:buFontTx/>
              <a:buChar char="-"/>
              <a:tabLst>
                <a:tab pos="4492625" algn="l"/>
              </a:tabLst>
            </a:pPr>
            <a:r>
              <a:rPr lang="es-CO" altLang="es-CO" dirty="0" smtClean="0">
                <a:latin typeface="Arial" panose="020B0604020202020204" pitchFamily="34" charset="0"/>
                <a:ea typeface="Arial" panose="020B0604020202020204" pitchFamily="34" charset="0"/>
              </a:rPr>
              <a:t>Celebración Día de las Victimas del Conflicto Armado</a:t>
            </a:r>
          </a:p>
          <a:p>
            <a:pPr marL="285750" lvl="0" indent="-285750" defTabSz="914400" eaLnBrk="0" fontAlgn="base" hangingPunct="0">
              <a:spcBef>
                <a:spcPct val="0"/>
              </a:spcBef>
              <a:spcAft>
                <a:spcPct val="0"/>
              </a:spcAft>
              <a:buFontTx/>
              <a:buChar char="-"/>
              <a:tabLst>
                <a:tab pos="4492625" algn="l"/>
              </a:tabLst>
            </a:pPr>
            <a:endParaRPr lang="es-CO" altLang="es-CO" dirty="0" smtClean="0">
              <a:latin typeface="Arial" panose="020B0604020202020204" pitchFamily="34" charset="0"/>
              <a:ea typeface="Arial" panose="020B0604020202020204" pitchFamily="34" charset="0"/>
            </a:endParaRPr>
          </a:p>
          <a:p>
            <a:pPr marL="285750" lvl="0" indent="-285750" defTabSz="914400" eaLnBrk="0" fontAlgn="base" hangingPunct="0">
              <a:spcBef>
                <a:spcPct val="0"/>
              </a:spcBef>
              <a:spcAft>
                <a:spcPct val="0"/>
              </a:spcAft>
              <a:buFontTx/>
              <a:buChar char="-"/>
              <a:tabLst>
                <a:tab pos="4492625" algn="l"/>
              </a:tabLst>
            </a:pPr>
            <a:r>
              <a:rPr lang="es-CO" altLang="es-CO" dirty="0" smtClean="0">
                <a:latin typeface="Arial" panose="020B0604020202020204" pitchFamily="34" charset="0"/>
                <a:ea typeface="Arial" panose="020B0604020202020204" pitchFamily="34" charset="0"/>
              </a:rPr>
              <a:t>Comité de Cupos Escolares</a:t>
            </a:r>
            <a:r>
              <a:rPr lang="es-CO" altLang="es-CO" dirty="0" smtClean="0">
                <a:latin typeface="Arial" panose="020B0604020202020204" pitchFamily="34" charset="0"/>
                <a:ea typeface="Arial" panose="020B0604020202020204" pitchFamily="34" charset="0"/>
              </a:rPr>
              <a:t>   </a:t>
            </a:r>
          </a:p>
        </p:txBody>
      </p:sp>
    </p:spTree>
    <p:extLst>
      <p:ext uri="{BB962C8B-B14F-4D97-AF65-F5344CB8AC3E}">
        <p14:creationId xmlns:p14="http://schemas.microsoft.com/office/powerpoint/2010/main" val="150578504"/>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975</TotalTime>
  <Words>1544</Words>
  <Application>Microsoft Office PowerPoint</Application>
  <PresentationFormat>Panorámica</PresentationFormat>
  <Paragraphs>254</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Century Gothic</vt:lpstr>
      <vt:lpstr>Times New Roman</vt:lpstr>
      <vt:lpstr>Wingdings 3</vt:lpstr>
      <vt:lpstr>Espiral</vt:lpstr>
      <vt:lpstr>INFORME DE GESTIÓN </vt:lpstr>
      <vt:lpstr>EL PERSONERO COMO MINISTERIO PÚBLICO</vt:lpstr>
      <vt:lpstr>Presentación de PowerPoint</vt:lpstr>
      <vt:lpstr>ACTUACIÓN COMO MINISTERIO PÚBLICO FRENTE A LA UNIDAD PARA LA ATENCION Y REPARCIÓN INTEGRAL A LAS VICTIMAS </vt:lpstr>
      <vt:lpstr>ESTADISTICAS DE DECLARACIONES SEGÚN  HECHOS VICTIMIZANTES </vt:lpstr>
      <vt:lpstr>EL PERSONERO COMO GARANTE DEL INTERES PÚBLICO    ACTUACIONES REFERENTES AL ESTABLECIMIENTO PENITENCIARIO Y CARCELARIO</vt:lpstr>
      <vt:lpstr>ACTUACIONES REFERENTES AL ESTABLECIMIENTO PENITENCIARIO Y CARCELARIO</vt:lpstr>
      <vt:lpstr>EJERCICIO DEL CONTROL DISCIPLINARIO </vt:lpstr>
      <vt:lpstr>COMISIONES</vt:lpstr>
      <vt:lpstr>EL PERSONERO COMO DEFENSOR DE DERECHOS HUMANOS</vt:lpstr>
      <vt:lpstr>EL PERSONERO COMO VEEDOR DEL TESORO </vt:lpstr>
      <vt:lpstr>EN EL CAMPO DE LA VEEDURIA CIUDADANA </vt:lpstr>
      <vt:lpstr>Presentación de PowerPoint</vt:lpstr>
      <vt:lpstr>ACERCAMIENTO A LA POBLACIÓN RURAL DEL MUNICIPIO  </vt:lpstr>
      <vt:lpstr>REGISTRO FOTOGRAFICO</vt:lpstr>
      <vt:lpstr>REGISTRO FOTOGRAFICO</vt:lpstr>
      <vt:lpstr>REGISTRO FOTOGRAFICO</vt:lpstr>
      <vt:lpstr>REGISTRO FOTOGRAFICO</vt:lpstr>
      <vt:lpstr>Presentación de PowerPoint</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INFORME DE GESTIÓN</dc:title>
  <dc:creator>user</dc:creator>
  <cp:lastModifiedBy>user</cp:lastModifiedBy>
  <cp:revision>46</cp:revision>
  <dcterms:created xsi:type="dcterms:W3CDTF">2017-05-15T21:21:11Z</dcterms:created>
  <dcterms:modified xsi:type="dcterms:W3CDTF">2018-02-28T14:11:25Z</dcterms:modified>
</cp:coreProperties>
</file>