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9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0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11.xml" ContentType="application/vnd.openxmlformats-officedocument.drawingml.chartshapes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12.xml" ContentType="application/vnd.openxmlformats-officedocument.drawingml.chartshapes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drawings/drawing13.xml" ContentType="application/vnd.openxmlformats-officedocument.drawingml.chartshapes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rawings/drawing14.xml" ContentType="application/vnd.openxmlformats-officedocument.drawingml.chartshapes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rawings/drawing15.xml" ContentType="application/vnd.openxmlformats-officedocument.drawingml.chartshapes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drawings/drawing16.xml" ContentType="application/vnd.openxmlformats-officedocument.drawingml.chartshapes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4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7" r:id="rId2"/>
    <p:sldId id="258" r:id="rId3"/>
    <p:sldId id="29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9" r:id="rId37"/>
    <p:sldId id="291" r:id="rId38"/>
    <p:sldId id="292" r:id="rId39"/>
    <p:sldId id="293" r:id="rId40"/>
    <p:sldId id="300" r:id="rId41"/>
    <p:sldId id="294" r:id="rId42"/>
    <p:sldId id="295" r:id="rId43"/>
    <p:sldId id="296" r:id="rId44"/>
    <p:sldId id="297" r:id="rId45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Santa%20Rosa%20de%20Osos\Plan%20Indicativo%20ajustado%2025102017%20Santa%20Rosa%20Def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0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1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chartUserShapes" Target="../drawings/drawing13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chartUserShapes" Target="../drawings/drawing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chartUserShapes" Target="../drawings/drawing15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chartUserShapes" Target="../drawings/drawing16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An&#225;lisis%20Ranking%20Santa%20Rosa%20de%20Osos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Resultados%20MDM%202016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Resultados%20MDM%202016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VALUACION%20PD%202016\Ranking\Resultados%20MDM%202016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NIVEL DE CUMPLIMIENTO DEL PLAN DE DESARROLLO 2016-2019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NIVEL DE CUMPLIMIENTO PLAN DE DESARROLLO 2016-2019</c:v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'EVALUACIÓN '!$I$2:$J$2</c:f>
              <c:strCache>
                <c:ptCount val="2"/>
                <c:pt idx="0">
                  <c:v>Nivel de Cumplimiento del Plan de Desarrollo 2016</c:v>
                </c:pt>
                <c:pt idx="1">
                  <c:v>Nivel de Cumplimiento del Plan de Desarrollo 2017</c:v>
                </c:pt>
              </c:strCache>
            </c:strRef>
          </c:cat>
          <c:val>
            <c:numRef>
              <c:f>'EVALUACIÓN '!$I$3:$J$3</c:f>
              <c:numCache>
                <c:formatCode>0.00</c:formatCode>
                <c:ptCount val="2"/>
                <c:pt idx="0">
                  <c:v>91.05</c:v>
                </c:pt>
                <c:pt idx="1">
                  <c:v>88.817458361092605</c:v>
                </c:pt>
              </c:numCache>
            </c:numRef>
          </c:val>
          <c:extLst/>
        </c:ser>
        <c:ser>
          <c:idx val="1"/>
          <c:order val="1"/>
          <c:tx>
            <c:v>NIVEL DE CUMPLIMIENTO PLAN DE DESARROLLO 2016-2019</c:v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'EVALUACIÓN '!$I$2:$J$2</c:f>
              <c:strCache>
                <c:ptCount val="2"/>
                <c:pt idx="0">
                  <c:v>Nivel de Cumplimiento del Plan de Desarrollo 2016</c:v>
                </c:pt>
                <c:pt idx="1">
                  <c:v>Nivel de Cumplimiento del Plan de Desarrollo 2017</c:v>
                </c:pt>
              </c:strCache>
            </c:strRef>
          </c:cat>
          <c:val>
            <c:numRef>
              <c:f>'EVALUACIÓN '!$I$4:$J$4</c:f>
              <c:numCache>
                <c:formatCode>0.00</c:formatCode>
                <c:ptCount val="2"/>
                <c:pt idx="0">
                  <c:v>22.762499999999999</c:v>
                </c:pt>
                <c:pt idx="1">
                  <c:v>22.204364590273151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66418784"/>
        <c:axId val="266419176"/>
      </c:barChart>
      <c:catAx>
        <c:axId val="26641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6419176"/>
        <c:crosses val="autoZero"/>
        <c:auto val="1"/>
        <c:lblAlgn val="ctr"/>
        <c:lblOffset val="100"/>
        <c:noMultiLvlLbl val="0"/>
      </c:catAx>
      <c:valAx>
        <c:axId val="266419176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6418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FISCAL!$J$1</c:f>
              <c:strCache>
                <c:ptCount val="1"/>
                <c:pt idx="0">
                  <c:v>INDICADOR DESEMPEÑO FISCAL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2.2170902305533851E-2"/>
                  <c:y val="4.16666666666666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0369520857560078E-2"/>
                  <c:y val="4.6296296296296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9884530187451051E-2"/>
                  <c:y val="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FISCAL!$A$2:$A$6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FISCAL!$J$2:$J$6</c:f>
              <c:numCache>
                <c:formatCode>0.00</c:formatCode>
                <c:ptCount val="5"/>
                <c:pt idx="0">
                  <c:v>74.077850354132181</c:v>
                </c:pt>
                <c:pt idx="1">
                  <c:v>76.98506844450452</c:v>
                </c:pt>
                <c:pt idx="2" formatCode="#,##0.00">
                  <c:v>76.976347562690592</c:v>
                </c:pt>
                <c:pt idx="3">
                  <c:v>73.790382301833063</c:v>
                </c:pt>
                <c:pt idx="4" formatCode="0.0">
                  <c:v>73.709999999999994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6421528"/>
        <c:axId val="266418392"/>
      </c:lineChart>
      <c:catAx>
        <c:axId val="26642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6418392"/>
        <c:crosses val="autoZero"/>
        <c:auto val="1"/>
        <c:lblAlgn val="ctr"/>
        <c:lblOffset val="100"/>
        <c:noMultiLvlLbl val="0"/>
      </c:catAx>
      <c:valAx>
        <c:axId val="266418392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6421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es-MX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FISCAL!$K$1</c:f>
              <c:strCache>
                <c:ptCount val="1"/>
                <c:pt idx="0">
                  <c:v>POSICIÓN NACIONAL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1474651367999466E-2"/>
                  <c:y val="4.629629629629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3179721094399622E-2"/>
                  <c:y val="3.240740740740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FISCAL!$A$2:$A$6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FISCAL!$K$2:$K$6</c:f>
              <c:numCache>
                <c:formatCode>0</c:formatCode>
                <c:ptCount val="5"/>
                <c:pt idx="0">
                  <c:v>171</c:v>
                </c:pt>
                <c:pt idx="1">
                  <c:v>120</c:v>
                </c:pt>
                <c:pt idx="2">
                  <c:v>137</c:v>
                </c:pt>
                <c:pt idx="3">
                  <c:v>369</c:v>
                </c:pt>
                <c:pt idx="4">
                  <c:v>217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6421136"/>
        <c:axId val="266421920"/>
      </c:lineChart>
      <c:catAx>
        <c:axId val="26642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6421920"/>
        <c:crosses val="autoZero"/>
        <c:auto val="1"/>
        <c:lblAlgn val="ctr"/>
        <c:lblOffset val="100"/>
        <c:noMultiLvlLbl val="0"/>
      </c:catAx>
      <c:valAx>
        <c:axId val="266421920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26642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FISCAL!$L$1</c:f>
              <c:strCache>
                <c:ptCount val="1"/>
                <c:pt idx="0">
                  <c:v>POSICIÓN DEPARTAMENTAL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5543403964456599E-2"/>
                  <c:y val="4.1666666666666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007518796992481E-2"/>
                  <c:y val="3.240740740740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7341079972658919E-2"/>
                  <c:y val="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FISCAL!$A$2:$A$6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FISCAL!$L$2:$L$6</c:f>
              <c:numCache>
                <c:formatCode>0</c:formatCode>
                <c:ptCount val="5"/>
                <c:pt idx="0">
                  <c:v>24</c:v>
                </c:pt>
                <c:pt idx="1">
                  <c:v>18</c:v>
                </c:pt>
                <c:pt idx="2">
                  <c:v>20</c:v>
                </c:pt>
                <c:pt idx="3">
                  <c:v>41</c:v>
                </c:pt>
                <c:pt idx="4">
                  <c:v>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6417608"/>
        <c:axId val="266419960"/>
      </c:lineChart>
      <c:catAx>
        <c:axId val="26641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6419960"/>
        <c:crosses val="autoZero"/>
        <c:auto val="1"/>
        <c:lblAlgn val="ctr"/>
        <c:lblOffset val="100"/>
        <c:noMultiLvlLbl val="0"/>
      </c:catAx>
      <c:valAx>
        <c:axId val="266419960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266417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FISCAL!$D$1</c:f>
              <c:strCache>
                <c:ptCount val="1"/>
                <c:pt idx="0">
                  <c:v>Autofinanciamiento gastos de funcionamiento 1/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4942265093725526E-2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7713627881917252E-2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6027716246492425E-2"/>
                  <c:y val="3.7037037037036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8799079034684256E-2"/>
                  <c:y val="4.6296296296296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FISCAL!$A$2:$A$6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FISCAL!$D$2:$D$6</c:f>
              <c:numCache>
                <c:formatCode>0.00</c:formatCode>
                <c:ptCount val="5"/>
                <c:pt idx="0">
                  <c:v>64.423922728953812</c:v>
                </c:pt>
                <c:pt idx="1">
                  <c:v>66.157369892475231</c:v>
                </c:pt>
                <c:pt idx="2" formatCode="#,##0.00">
                  <c:v>61.892675388890225</c:v>
                </c:pt>
                <c:pt idx="3">
                  <c:v>59.783373693931729</c:v>
                </c:pt>
                <c:pt idx="4" formatCode="0.0">
                  <c:v>54.19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6422312"/>
        <c:axId val="266420352"/>
      </c:lineChart>
      <c:catAx>
        <c:axId val="26642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6420352"/>
        <c:crosses val="autoZero"/>
        <c:auto val="1"/>
        <c:lblAlgn val="ctr"/>
        <c:lblOffset val="100"/>
        <c:noMultiLvlLbl val="0"/>
      </c:catAx>
      <c:valAx>
        <c:axId val="266420352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6422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FISCAL!$E$1</c:f>
              <c:strCache>
                <c:ptCount val="1"/>
                <c:pt idx="0">
                  <c:v>Respaldo del servicio de la deuda 2/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0414744336532993E-2"/>
                  <c:y val="-4.6296296296296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8064511915199353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4239628125866196E-2"/>
                  <c:y val="-4.6296296296296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FISCAL!$A$2:$A$6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FISCAL!$E$2:$E$6</c:f>
              <c:numCache>
                <c:formatCode>0.00</c:formatCode>
                <c:ptCount val="5"/>
                <c:pt idx="0">
                  <c:v>6.9273554493101503</c:v>
                </c:pt>
                <c:pt idx="1">
                  <c:v>4.2779641102875425</c:v>
                </c:pt>
                <c:pt idx="2" formatCode="#,##0.00">
                  <c:v>5.3411118615262563</c:v>
                </c:pt>
                <c:pt idx="3">
                  <c:v>8.6702499667013182</c:v>
                </c:pt>
                <c:pt idx="4" formatCode="0.0">
                  <c:v>7.68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6424664"/>
        <c:axId val="266423488"/>
      </c:lineChart>
      <c:catAx>
        <c:axId val="26642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6423488"/>
        <c:crosses val="autoZero"/>
        <c:auto val="1"/>
        <c:lblAlgn val="ctr"/>
        <c:lblOffset val="100"/>
        <c:noMultiLvlLbl val="0"/>
      </c:catAx>
      <c:valAx>
        <c:axId val="266423488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6424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FISCAL!$F$1</c:f>
              <c:strCache>
                <c:ptCount val="1"/>
                <c:pt idx="0">
                  <c:v>Dependencia transferencias y regalías 3/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7416267942583733E-2"/>
                  <c:y val="4.6296296296296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7341079972658919E-2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9138755980861243E-2"/>
                  <c:y val="4.16666666666666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007518796992481E-2"/>
                  <c:y val="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FISCAL!$A$2:$A$6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FISCAL!$F$2:$F$6</c:f>
              <c:numCache>
                <c:formatCode>0.00</c:formatCode>
                <c:ptCount val="5"/>
                <c:pt idx="0">
                  <c:v>41.192407603740754</c:v>
                </c:pt>
                <c:pt idx="1">
                  <c:v>37.550565335568415</c:v>
                </c:pt>
                <c:pt idx="2" formatCode="#,##0.00">
                  <c:v>40.313817460510094</c:v>
                </c:pt>
                <c:pt idx="3">
                  <c:v>45.654505920530781</c:v>
                </c:pt>
                <c:pt idx="4" formatCode="0.0">
                  <c:v>42.82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7719288"/>
        <c:axId val="267722816"/>
      </c:lineChart>
      <c:catAx>
        <c:axId val="267719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7722816"/>
        <c:crosses val="autoZero"/>
        <c:auto val="1"/>
        <c:lblAlgn val="ctr"/>
        <c:lblOffset val="100"/>
        <c:noMultiLvlLbl val="0"/>
      </c:catAx>
      <c:valAx>
        <c:axId val="267722816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7719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FISCAL!$G$1</c:f>
              <c:strCache>
                <c:ptCount val="1"/>
                <c:pt idx="0">
                  <c:v>Generación de recursos propios 4/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FISCAL!$A$2:$A$6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FISCAL!$G$2:$G$6</c:f>
              <c:numCache>
                <c:formatCode>0.00</c:formatCode>
                <c:ptCount val="5"/>
                <c:pt idx="0">
                  <c:v>74.053822952081077</c:v>
                </c:pt>
                <c:pt idx="1">
                  <c:v>76.191269614202582</c:v>
                </c:pt>
                <c:pt idx="2" formatCode="#,##0.00">
                  <c:v>74.045406517087486</c:v>
                </c:pt>
                <c:pt idx="3">
                  <c:v>71.160092698511761</c:v>
                </c:pt>
                <c:pt idx="4" formatCode="0.0">
                  <c:v>69.569999999999993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7720072"/>
        <c:axId val="267723208"/>
      </c:lineChart>
      <c:catAx>
        <c:axId val="26772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7723208"/>
        <c:crosses val="autoZero"/>
        <c:auto val="1"/>
        <c:lblAlgn val="ctr"/>
        <c:lblOffset val="100"/>
        <c:noMultiLvlLbl val="0"/>
      </c:catAx>
      <c:valAx>
        <c:axId val="267723208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7720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FISCAL!$H$1</c:f>
              <c:strCache>
                <c:ptCount val="1"/>
                <c:pt idx="0">
                  <c:v>Magnitud de la inversión 5/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2.2119814062933049E-2"/>
                  <c:y val="4.16666666666666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529953515733272E-2"/>
                  <c:y val="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FISCAL!$A$2:$A$6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FISCAL!$H$2:$H$6</c:f>
              <c:numCache>
                <c:formatCode>0.00</c:formatCode>
                <c:ptCount val="5"/>
                <c:pt idx="0">
                  <c:v>75.704402064893316</c:v>
                </c:pt>
                <c:pt idx="1">
                  <c:v>82.649944516453786</c:v>
                </c:pt>
                <c:pt idx="2" formatCode="#,##0.00">
                  <c:v>82.793689366989256</c:v>
                </c:pt>
                <c:pt idx="3">
                  <c:v>78.728816650594908</c:v>
                </c:pt>
                <c:pt idx="4" formatCode="0.0">
                  <c:v>72.569999999999993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7718504"/>
        <c:axId val="267723600"/>
      </c:lineChart>
      <c:catAx>
        <c:axId val="26771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7723600"/>
        <c:crosses val="autoZero"/>
        <c:auto val="1"/>
        <c:lblAlgn val="ctr"/>
        <c:lblOffset val="100"/>
        <c:noMultiLvlLbl val="0"/>
      </c:catAx>
      <c:valAx>
        <c:axId val="26772360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7718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FISCAL!$I$1</c:f>
              <c:strCache>
                <c:ptCount val="1"/>
                <c:pt idx="0">
                  <c:v>Capacidad de ahorro 6/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4606971975393029E-2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7341079972658919E-2"/>
                  <c:y val="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7341079972658919E-2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0024946847600159E-16"/>
                  <c:y val="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FISCAL!$A$2:$A$6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FISCAL!$I$2:$I$6</c:f>
              <c:numCache>
                <c:formatCode>0.00</c:formatCode>
                <c:ptCount val="5"/>
                <c:pt idx="0">
                  <c:v>37.067284261592661</c:v>
                </c:pt>
                <c:pt idx="1">
                  <c:v>39.201184794293134</c:v>
                </c:pt>
                <c:pt idx="2" formatCode="#,##0.00">
                  <c:v>45.280305717030913</c:v>
                </c:pt>
                <c:pt idx="3">
                  <c:v>41.564161576505903</c:v>
                </c:pt>
                <c:pt idx="4" formatCode="0.0">
                  <c:v>50.63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7724776"/>
        <c:axId val="267723992"/>
      </c:lineChart>
      <c:catAx>
        <c:axId val="26772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7723992"/>
        <c:crosses val="autoZero"/>
        <c:auto val="1"/>
        <c:lblAlgn val="ctr"/>
        <c:lblOffset val="100"/>
        <c:noMultiLvlLbl val="0"/>
      </c:catAx>
      <c:valAx>
        <c:axId val="267723992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7724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DESEMPEÑO FISCAL 2017 SUBREGIÓN NORTE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'Fiscal 2016'!$E$35:$E$1028</c:f>
              <c:strCache>
                <c:ptCount val="18"/>
                <c:pt idx="0">
                  <c:v>BRICEÑO</c:v>
                </c:pt>
                <c:pt idx="1">
                  <c:v>DON MATIAS</c:v>
                </c:pt>
                <c:pt idx="2">
                  <c:v>SAN PEDRO</c:v>
                </c:pt>
                <c:pt idx="3">
                  <c:v>SANTA ROSA DE OSOS</c:v>
                </c:pt>
                <c:pt idx="4">
                  <c:v>VALDIVIA</c:v>
                </c:pt>
                <c:pt idx="5">
                  <c:v>YARUMAL</c:v>
                </c:pt>
                <c:pt idx="6">
                  <c:v>ITUANGO</c:v>
                </c:pt>
                <c:pt idx="7">
                  <c:v>ANORI</c:v>
                </c:pt>
                <c:pt idx="8">
                  <c:v>ENTRERRIOS</c:v>
                </c:pt>
                <c:pt idx="9">
                  <c:v>BELMIRA</c:v>
                </c:pt>
                <c:pt idx="10">
                  <c:v>GOMEZ PLATA</c:v>
                </c:pt>
                <c:pt idx="11">
                  <c:v>CAROLINA</c:v>
                </c:pt>
                <c:pt idx="12">
                  <c:v>ANGOSTURA</c:v>
                </c:pt>
                <c:pt idx="13">
                  <c:v>GUADALUPE</c:v>
                </c:pt>
                <c:pt idx="14">
                  <c:v>SAN ANDRES</c:v>
                </c:pt>
                <c:pt idx="15">
                  <c:v>SAN JOSE DE LA MONTAÑA</c:v>
                </c:pt>
                <c:pt idx="16">
                  <c:v>TOLEDO</c:v>
                </c:pt>
                <c:pt idx="17">
                  <c:v>CAMPAMENTO</c:v>
                </c:pt>
              </c:strCache>
            </c:strRef>
          </c:cat>
          <c:val>
            <c:numRef>
              <c:f>'Fiscal 2016'!$L$35:$L$1028</c:f>
              <c:numCache>
                <c:formatCode>0.00</c:formatCode>
                <c:ptCount val="18"/>
                <c:pt idx="0">
                  <c:v>82.68</c:v>
                </c:pt>
                <c:pt idx="1">
                  <c:v>75.77</c:v>
                </c:pt>
                <c:pt idx="2">
                  <c:v>75.64</c:v>
                </c:pt>
                <c:pt idx="3">
                  <c:v>73.709999999999994</c:v>
                </c:pt>
                <c:pt idx="4">
                  <c:v>72.680000000000007</c:v>
                </c:pt>
                <c:pt idx="5">
                  <c:v>70.78</c:v>
                </c:pt>
                <c:pt idx="6">
                  <c:v>69.95</c:v>
                </c:pt>
                <c:pt idx="7">
                  <c:v>68.069999999999993</c:v>
                </c:pt>
                <c:pt idx="8">
                  <c:v>67.180000000000007</c:v>
                </c:pt>
                <c:pt idx="9">
                  <c:v>66.069999999999993</c:v>
                </c:pt>
                <c:pt idx="10">
                  <c:v>64.61</c:v>
                </c:pt>
                <c:pt idx="11">
                  <c:v>64.02</c:v>
                </c:pt>
                <c:pt idx="12">
                  <c:v>63.61</c:v>
                </c:pt>
                <c:pt idx="13">
                  <c:v>62.34</c:v>
                </c:pt>
                <c:pt idx="14">
                  <c:v>60.18</c:v>
                </c:pt>
                <c:pt idx="15">
                  <c:v>60.13</c:v>
                </c:pt>
                <c:pt idx="16">
                  <c:v>59.13</c:v>
                </c:pt>
                <c:pt idx="17">
                  <c:v>57.02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717328"/>
        <c:axId val="267717720"/>
      </c:barChart>
      <c:catAx>
        <c:axId val="26771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7717720"/>
        <c:crosses val="autoZero"/>
        <c:auto val="1"/>
        <c:lblAlgn val="ctr"/>
        <c:lblOffset val="100"/>
        <c:noMultiLvlLbl val="0"/>
      </c:catAx>
      <c:valAx>
        <c:axId val="26771772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7717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/>
      </a:pPr>
      <a:endParaRPr lang="es-MX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800"/>
              <a:t>DESEMPEÑO FISCAL 2016 POSICIÓN DEPARTAMENTAL SUBREGIÓN NORTE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DESEMPEÑO FISCAL 2016 POSISIÓN DEPARTAMENTAL SUBREGIÓN NORTE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'Fiscal 2016'!$E$35:$E$1028</c:f>
              <c:strCache>
                <c:ptCount val="18"/>
                <c:pt idx="0">
                  <c:v>BRICEÑO</c:v>
                </c:pt>
                <c:pt idx="1">
                  <c:v>DON MATIAS</c:v>
                </c:pt>
                <c:pt idx="2">
                  <c:v>SAN PEDRO</c:v>
                </c:pt>
                <c:pt idx="3">
                  <c:v>SANTA ROSA DE OSOS</c:v>
                </c:pt>
                <c:pt idx="4">
                  <c:v>VALDIVIA</c:v>
                </c:pt>
                <c:pt idx="5">
                  <c:v>YARUMAL</c:v>
                </c:pt>
                <c:pt idx="6">
                  <c:v>ITUANGO</c:v>
                </c:pt>
                <c:pt idx="7">
                  <c:v>ANORI</c:v>
                </c:pt>
                <c:pt idx="8">
                  <c:v>ENTRERRIOS</c:v>
                </c:pt>
                <c:pt idx="9">
                  <c:v>BELMIRA</c:v>
                </c:pt>
                <c:pt idx="10">
                  <c:v>GOMEZ PLATA</c:v>
                </c:pt>
                <c:pt idx="11">
                  <c:v>CAROLINA</c:v>
                </c:pt>
                <c:pt idx="12">
                  <c:v>ANGOSTURA</c:v>
                </c:pt>
                <c:pt idx="13">
                  <c:v>GUADALUPE</c:v>
                </c:pt>
                <c:pt idx="14">
                  <c:v>SAN ANDRES</c:v>
                </c:pt>
                <c:pt idx="15">
                  <c:v>SAN JOSE DE LA MONTAÑA</c:v>
                </c:pt>
                <c:pt idx="16">
                  <c:v>TOLEDO</c:v>
                </c:pt>
                <c:pt idx="17">
                  <c:v>CAMPAMENTO</c:v>
                </c:pt>
              </c:strCache>
            </c:strRef>
          </c:cat>
          <c:val>
            <c:numRef>
              <c:f>'Fiscal 2016'!$B$35:$B$1028</c:f>
              <c:numCache>
                <c:formatCode>General</c:formatCode>
                <c:ptCount val="18"/>
                <c:pt idx="0">
                  <c:v>5</c:v>
                </c:pt>
                <c:pt idx="1">
                  <c:v>20</c:v>
                </c:pt>
                <c:pt idx="2">
                  <c:v>23</c:v>
                </c:pt>
                <c:pt idx="3">
                  <c:v>32</c:v>
                </c:pt>
                <c:pt idx="4">
                  <c:v>35</c:v>
                </c:pt>
                <c:pt idx="5">
                  <c:v>44</c:v>
                </c:pt>
                <c:pt idx="6">
                  <c:v>45</c:v>
                </c:pt>
                <c:pt idx="7">
                  <c:v>54</c:v>
                </c:pt>
                <c:pt idx="8">
                  <c:v>58</c:v>
                </c:pt>
                <c:pt idx="9">
                  <c:v>72</c:v>
                </c:pt>
                <c:pt idx="10">
                  <c:v>78</c:v>
                </c:pt>
                <c:pt idx="11">
                  <c:v>84</c:v>
                </c:pt>
                <c:pt idx="12">
                  <c:v>88</c:v>
                </c:pt>
                <c:pt idx="13">
                  <c:v>93</c:v>
                </c:pt>
                <c:pt idx="14">
                  <c:v>108</c:v>
                </c:pt>
                <c:pt idx="15">
                  <c:v>109</c:v>
                </c:pt>
                <c:pt idx="16">
                  <c:v>114</c:v>
                </c:pt>
                <c:pt idx="17">
                  <c:v>118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722032"/>
        <c:axId val="267718896"/>
      </c:barChart>
      <c:catAx>
        <c:axId val="26772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7718896"/>
        <c:crosses val="autoZero"/>
        <c:auto val="1"/>
        <c:lblAlgn val="ctr"/>
        <c:lblOffset val="100"/>
        <c:noMultiLvlLbl val="0"/>
      </c:catAx>
      <c:valAx>
        <c:axId val="2677188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6772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INTEGRAL!$J$1</c:f>
              <c:strCache>
                <c:ptCount val="1"/>
                <c:pt idx="0">
                  <c:v>INDICADOR DESEMPEÑO INTEGRAL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2.2170902305533851E-2"/>
                  <c:y val="4.6296296296296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7113167399259429E-2"/>
                  <c:y val="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2655892975642875E-2"/>
                  <c:y val="4.6296296296296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INTEGRAL!$A$2:$A$6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INTEGRAL!$J$2:$J$6</c:f>
              <c:numCache>
                <c:formatCode>0.00</c:formatCode>
                <c:ptCount val="5"/>
                <c:pt idx="0">
                  <c:v>47.390564627599858</c:v>
                </c:pt>
                <c:pt idx="1">
                  <c:v>79.371914831971552</c:v>
                </c:pt>
                <c:pt idx="2" formatCode="#,##0.00">
                  <c:v>77.679960112002988</c:v>
                </c:pt>
                <c:pt idx="3">
                  <c:v>85.210047787729124</c:v>
                </c:pt>
                <c:pt idx="4">
                  <c:v>74.60704976719002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7721248"/>
        <c:axId val="267721640"/>
      </c:lineChart>
      <c:catAx>
        <c:axId val="26772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7721640"/>
        <c:crosses val="autoZero"/>
        <c:auto val="1"/>
        <c:lblAlgn val="ctr"/>
        <c:lblOffset val="100"/>
        <c:noMultiLvlLbl val="0"/>
      </c:catAx>
      <c:valAx>
        <c:axId val="26772164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7721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/>
      </a:pPr>
      <a:endParaRPr lang="es-MX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INTEGRAL!$K$1</c:f>
              <c:strCache>
                <c:ptCount val="1"/>
                <c:pt idx="0">
                  <c:v>POSICIÓN NACIONAL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INTEGRAL!$A$2:$A$6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INTEGRAL!$K$2:$K$6</c:f>
              <c:numCache>
                <c:formatCode>0</c:formatCode>
                <c:ptCount val="5"/>
                <c:pt idx="0">
                  <c:v>952</c:v>
                </c:pt>
                <c:pt idx="1">
                  <c:v>206</c:v>
                </c:pt>
                <c:pt idx="2">
                  <c:v>345</c:v>
                </c:pt>
                <c:pt idx="3">
                  <c:v>81</c:v>
                </c:pt>
                <c:pt idx="4">
                  <c:v>546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299104"/>
        <c:axId val="268302632"/>
      </c:lineChart>
      <c:catAx>
        <c:axId val="26829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8302632"/>
        <c:crosses val="autoZero"/>
        <c:auto val="1"/>
        <c:lblAlgn val="ctr"/>
        <c:lblOffset val="100"/>
        <c:noMultiLvlLbl val="0"/>
      </c:catAx>
      <c:valAx>
        <c:axId val="268302632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268299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INTEGRAL!$L$1</c:f>
              <c:strCache>
                <c:ptCount val="1"/>
                <c:pt idx="0">
                  <c:v>POSICIÓN DEPARTAMENTAL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INTEGRAL!$A$2:$A$6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INTEGRAL!$L$2:$L$6</c:f>
              <c:numCache>
                <c:formatCode>0</c:formatCode>
                <c:ptCount val="5"/>
                <c:pt idx="0">
                  <c:v>114</c:v>
                </c:pt>
                <c:pt idx="1">
                  <c:v>8</c:v>
                </c:pt>
                <c:pt idx="2">
                  <c:v>45</c:v>
                </c:pt>
                <c:pt idx="3">
                  <c:v>13</c:v>
                </c:pt>
                <c:pt idx="4">
                  <c:v>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300672"/>
        <c:axId val="268296752"/>
      </c:lineChart>
      <c:catAx>
        <c:axId val="26830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8296752"/>
        <c:crosses val="autoZero"/>
        <c:auto val="1"/>
        <c:lblAlgn val="ctr"/>
        <c:lblOffset val="100"/>
        <c:noMultiLvlLbl val="0"/>
      </c:catAx>
      <c:valAx>
        <c:axId val="268296752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268300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INTEGRAL!$D$1</c:f>
              <c:strCache>
                <c:ptCount val="1"/>
                <c:pt idx="0">
                  <c:v>EFICACIA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1.9399539517342176E-2"/>
                  <c:y val="3.2407407407407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9884530187451051E-2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INTEGRAL!$A$2:$A$6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INTEGRAL!$D$2:$D$6</c:f>
              <c:numCache>
                <c:formatCode>0.00</c:formatCode>
                <c:ptCount val="5"/>
                <c:pt idx="0">
                  <c:v>0</c:v>
                </c:pt>
                <c:pt idx="1">
                  <c:v>75.714099891948266</c:v>
                </c:pt>
                <c:pt idx="2" formatCode="#,##0.00">
                  <c:v>96.77</c:v>
                </c:pt>
                <c:pt idx="3">
                  <c:v>99.94</c:v>
                </c:pt>
                <c:pt idx="4" formatCode="0.0">
                  <c:v>91.091800000000006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298712"/>
        <c:axId val="268299496"/>
      </c:lineChart>
      <c:catAx>
        <c:axId val="268298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8299496"/>
        <c:crosses val="autoZero"/>
        <c:auto val="1"/>
        <c:lblAlgn val="ctr"/>
        <c:lblOffset val="100"/>
        <c:noMultiLvlLbl val="0"/>
      </c:catAx>
      <c:valAx>
        <c:axId val="268299496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8298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INTEGRAL!$E$1</c:f>
              <c:strCache>
                <c:ptCount val="1"/>
                <c:pt idx="0">
                  <c:v>EFICIENCIA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3179721094399622E-2"/>
                  <c:y val="5.5555555555555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1474651367999466E-2"/>
                  <c:y val="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147465136799957E-2"/>
                  <c:y val="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INTEGRAL!$A$2:$A$6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INTEGRAL!$E$2:$E$6</c:f>
              <c:numCache>
                <c:formatCode>0.00</c:formatCode>
                <c:ptCount val="5"/>
                <c:pt idx="0">
                  <c:v>59.098333333333329</c:v>
                </c:pt>
                <c:pt idx="1">
                  <c:v>78.833333333333329</c:v>
                </c:pt>
                <c:pt idx="2" formatCode="#,##0.00">
                  <c:v>69.714999999999989</c:v>
                </c:pt>
                <c:pt idx="3">
                  <c:v>86.018333333333317</c:v>
                </c:pt>
                <c:pt idx="4" formatCode="0.0">
                  <c:v>70.214999999999989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296360"/>
        <c:axId val="268303024"/>
      </c:lineChart>
      <c:catAx>
        <c:axId val="26829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8303024"/>
        <c:crosses val="autoZero"/>
        <c:auto val="1"/>
        <c:lblAlgn val="ctr"/>
        <c:lblOffset val="100"/>
        <c:noMultiLvlLbl val="0"/>
      </c:catAx>
      <c:valAx>
        <c:axId val="268303024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8296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INTEGRAL!$F$1</c:f>
              <c:strCache>
                <c:ptCount val="1"/>
                <c:pt idx="0">
                  <c:v>REQUISITOS LEGALES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4.1011619958988381E-2"/>
                  <c:y val="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07518796992481E-2"/>
                  <c:y val="4.629629629629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8277511961722487E-2"/>
                  <c:y val="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INTEGRAL!$A$2:$A$6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INTEGRAL!$F$2:$F$6</c:f>
              <c:numCache>
                <c:formatCode>0.00</c:formatCode>
                <c:ptCount val="5"/>
                <c:pt idx="0">
                  <c:v>46.6</c:v>
                </c:pt>
                <c:pt idx="1">
                  <c:v>75.73</c:v>
                </c:pt>
                <c:pt idx="2" formatCode="#,##0.00">
                  <c:v>57.56</c:v>
                </c:pt>
                <c:pt idx="3">
                  <c:v>69.44</c:v>
                </c:pt>
                <c:pt idx="4" formatCode="0.0">
                  <c:v>61.545539153270177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301064"/>
        <c:axId val="268301456"/>
      </c:lineChart>
      <c:catAx>
        <c:axId val="26830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8301456"/>
        <c:crosses val="autoZero"/>
        <c:auto val="1"/>
        <c:lblAlgn val="ctr"/>
        <c:lblOffset val="100"/>
        <c:noMultiLvlLbl val="0"/>
      </c:catAx>
      <c:valAx>
        <c:axId val="268301456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8301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DESEMPEÑO FISCAL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INTEGRAL!$G$1</c:f>
              <c:strCache>
                <c:ptCount val="1"/>
                <c:pt idx="0">
                  <c:v>FISCAL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Pt>
            <c:idx val="3"/>
            <c:marker>
              <c:symbol val="circle"/>
              <c:size val="5"/>
              <c:spPr>
                <a:solidFill>
                  <a:schemeClr val="accent5"/>
                </a:solidFill>
                <a:ln w="9525">
                  <a:solidFill>
                    <a:schemeClr val="accent5"/>
                  </a:solidFill>
                </a:ln>
                <a:effectLst/>
              </c:spPr>
            </c:marker>
            <c:bubble3D val="0"/>
          </c:dPt>
          <c:dLbls>
            <c:dLbl>
              <c:idx val="0"/>
              <c:layout>
                <c:manualLayout>
                  <c:x val="-3.6027716246492425E-2"/>
                  <c:y val="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2655892975642778E-2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8683609222135196E-2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4942265093725526E-2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INTEGRAL!$A$2:$A$6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INTEGRAL!$G$2:$G$6</c:f>
              <c:numCache>
                <c:formatCode>0.00</c:formatCode>
                <c:ptCount val="5"/>
                <c:pt idx="0">
                  <c:v>74.077850354132181</c:v>
                </c:pt>
                <c:pt idx="1">
                  <c:v>76.98506844450452</c:v>
                </c:pt>
                <c:pt idx="2" formatCode="#,##0.00">
                  <c:v>76.976347562690592</c:v>
                </c:pt>
                <c:pt idx="3" formatCode="#,##0.00">
                  <c:v>73.790382301833063</c:v>
                </c:pt>
                <c:pt idx="4" formatCode="#,##0.00">
                  <c:v>73.711934045762035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301848"/>
        <c:axId val="268302240"/>
      </c:lineChart>
      <c:catAx>
        <c:axId val="26830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8302240"/>
        <c:crosses val="autoZero"/>
        <c:auto val="1"/>
        <c:lblAlgn val="ctr"/>
        <c:lblOffset val="100"/>
        <c:noMultiLvlLbl val="0"/>
      </c:catAx>
      <c:valAx>
        <c:axId val="26830224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8301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CAPACIDAD ADMINISTRATIVA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INTEGRAL!$H$1</c:f>
              <c:strCache>
                <c:ptCount val="1"/>
                <c:pt idx="0">
                  <c:v>CAPACIDAD ADMINITRATIVA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1474651367999466E-2"/>
                  <c:y val="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1474651367999514E-2"/>
                  <c:y val="3.7037037037037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7004604883732828E-2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9769581641599357E-2"/>
                  <c:y val="3.7037037037037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INTEGRAL!$A$2:$A$6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INTEGRAL!$H$2:$H$6</c:f>
              <c:numCache>
                <c:formatCode>0.00</c:formatCode>
                <c:ptCount val="5"/>
                <c:pt idx="0">
                  <c:v>93.65</c:v>
                </c:pt>
                <c:pt idx="1">
                  <c:v>97.04</c:v>
                </c:pt>
                <c:pt idx="2" formatCode="#,##0.00">
                  <c:v>96.373333333333321</c:v>
                </c:pt>
                <c:pt idx="3">
                  <c:v>97.093333333333334</c:v>
                </c:pt>
                <c:pt idx="4">
                  <c:v>77.439785785217751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297928"/>
        <c:axId val="269131392"/>
      </c:lineChart>
      <c:catAx>
        <c:axId val="26829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9131392"/>
        <c:crosses val="autoZero"/>
        <c:auto val="1"/>
        <c:lblAlgn val="ctr"/>
        <c:lblOffset val="100"/>
        <c:noMultiLvlLbl val="0"/>
      </c:catAx>
      <c:valAx>
        <c:axId val="269131392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8297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INTEGRAL!$I$1</c:f>
              <c:strCache>
                <c:ptCount val="1"/>
                <c:pt idx="0">
                  <c:v>GESTIÓN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4.3745727956254275E-2"/>
                  <c:y val="4.6296296296296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2023239917976859E-2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9.5693779904306123E-2"/>
                  <c:y val="3.2407407407407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INTEGRAL!$A$2:$A$6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INTEGRAL!$I$2:$I$6</c:f>
              <c:numCache>
                <c:formatCode>0.00</c:formatCode>
                <c:ptCount val="5"/>
                <c:pt idx="0">
                  <c:v>83.863925177066093</c:v>
                </c:pt>
                <c:pt idx="1">
                  <c:v>87.01253422225227</c:v>
                </c:pt>
                <c:pt idx="2" formatCode="#,##0.00">
                  <c:v>86.674840448011963</c:v>
                </c:pt>
                <c:pt idx="3">
                  <c:v>85.441857817583198</c:v>
                </c:pt>
                <c:pt idx="4">
                  <c:v>75.5758599154899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9131784"/>
        <c:axId val="269134136"/>
      </c:lineChart>
      <c:catAx>
        <c:axId val="26913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9134136"/>
        <c:crosses val="autoZero"/>
        <c:auto val="1"/>
        <c:lblAlgn val="ctr"/>
        <c:lblOffset val="100"/>
        <c:noMultiLvlLbl val="0"/>
      </c:catAx>
      <c:valAx>
        <c:axId val="269134136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69131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DESEMPEÑO INTEGRAL 2016 SUBREGIÓN NORTE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dLbl>
              <c:idx val="12"/>
              <c:layout>
                <c:manualLayout>
                  <c:x val="2.142214981747971E-3"/>
                  <c:y val="-3.46658012044591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'Integral 2016'!$C$72:$C$894</c:f>
              <c:strCache>
                <c:ptCount val="18"/>
                <c:pt idx="0">
                  <c:v>Anori</c:v>
                </c:pt>
                <c:pt idx="1">
                  <c:v>Entrerrios</c:v>
                </c:pt>
                <c:pt idx="2">
                  <c:v>Belmira</c:v>
                </c:pt>
                <c:pt idx="3">
                  <c:v>Campamento</c:v>
                </c:pt>
                <c:pt idx="4">
                  <c:v>Ituango</c:v>
                </c:pt>
                <c:pt idx="5">
                  <c:v>Don Matias</c:v>
                </c:pt>
                <c:pt idx="6">
                  <c:v>Guadalupe</c:v>
                </c:pt>
                <c:pt idx="7">
                  <c:v>San Jose De La Montaña</c:v>
                </c:pt>
                <c:pt idx="8">
                  <c:v>Angostura</c:v>
                </c:pt>
                <c:pt idx="9">
                  <c:v>Gomez Plata</c:v>
                </c:pt>
                <c:pt idx="10">
                  <c:v>Yarumal</c:v>
                </c:pt>
                <c:pt idx="11">
                  <c:v>Toledo</c:v>
                </c:pt>
                <c:pt idx="12">
                  <c:v>Briceño</c:v>
                </c:pt>
                <c:pt idx="13">
                  <c:v>Santa Rosa De Osos</c:v>
                </c:pt>
                <c:pt idx="14">
                  <c:v>San Pedro</c:v>
                </c:pt>
                <c:pt idx="15">
                  <c:v>Valdivia</c:v>
                </c:pt>
                <c:pt idx="16">
                  <c:v>San Andres</c:v>
                </c:pt>
                <c:pt idx="17">
                  <c:v>Carolina</c:v>
                </c:pt>
              </c:strCache>
            </c:strRef>
          </c:cat>
          <c:val>
            <c:numRef>
              <c:f>'Integral 2016'!$L$72:$L$894</c:f>
              <c:numCache>
                <c:formatCode>#,##0.00</c:formatCode>
                <c:ptCount val="18"/>
                <c:pt idx="0">
                  <c:v>85.266351177749911</c:v>
                </c:pt>
                <c:pt idx="1">
                  <c:v>84.500403518130852</c:v>
                </c:pt>
                <c:pt idx="2">
                  <c:v>82.118178765875214</c:v>
                </c:pt>
                <c:pt idx="3">
                  <c:v>81.87758754387508</c:v>
                </c:pt>
                <c:pt idx="4">
                  <c:v>79.858642185283031</c:v>
                </c:pt>
                <c:pt idx="5">
                  <c:v>78.745863464571912</c:v>
                </c:pt>
                <c:pt idx="6">
                  <c:v>77.568139664691813</c:v>
                </c:pt>
                <c:pt idx="7">
                  <c:v>77.242748847936411</c:v>
                </c:pt>
                <c:pt idx="8">
                  <c:v>76.732114878112071</c:v>
                </c:pt>
                <c:pt idx="9">
                  <c:v>75.976894117484662</c:v>
                </c:pt>
                <c:pt idx="10">
                  <c:v>75.737359971132008</c:v>
                </c:pt>
                <c:pt idx="11">
                  <c:v>75.002365968722614</c:v>
                </c:pt>
                <c:pt idx="12">
                  <c:v>74.789791504075041</c:v>
                </c:pt>
                <c:pt idx="13">
                  <c:v>74.60704976719002</c:v>
                </c:pt>
                <c:pt idx="14">
                  <c:v>73.033532969682682</c:v>
                </c:pt>
                <c:pt idx="15">
                  <c:v>71.256443697452809</c:v>
                </c:pt>
                <c:pt idx="16">
                  <c:v>66.579751630496645</c:v>
                </c:pt>
                <c:pt idx="17">
                  <c:v>63.233291771625261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9136096"/>
        <c:axId val="269137664"/>
      </c:barChart>
      <c:catAx>
        <c:axId val="26913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9137664"/>
        <c:crosses val="autoZero"/>
        <c:auto val="1"/>
        <c:lblAlgn val="ctr"/>
        <c:lblOffset val="100"/>
        <c:noMultiLvlLbl val="0"/>
      </c:catAx>
      <c:valAx>
        <c:axId val="269137664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269136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/>
      </a:pPr>
      <a:endParaRPr lang="es-MX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dirty="0" smtClean="0"/>
              <a:t>DESEMPEÑO</a:t>
            </a:r>
            <a:r>
              <a:rPr lang="es-MX" baseline="0" dirty="0" smtClean="0"/>
              <a:t> INTEGRAL 2016- POSICIÓN DEPARTAMENTAL</a:t>
            </a:r>
            <a:endParaRPr lang="es-MX" dirty="0"/>
          </a:p>
        </c:rich>
      </c:tx>
      <c:layout>
        <c:manualLayout>
          <c:xMode val="edge"/>
          <c:yMode val="edge"/>
          <c:x val="0.20368576341750383"/>
          <c:y val="2.77326409635673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'Integral 2016'!$C$72:$C$894</c:f>
              <c:strCache>
                <c:ptCount val="18"/>
                <c:pt idx="0">
                  <c:v>Anori</c:v>
                </c:pt>
                <c:pt idx="1">
                  <c:v>Entrerrios</c:v>
                </c:pt>
                <c:pt idx="2">
                  <c:v>Belmira</c:v>
                </c:pt>
                <c:pt idx="3">
                  <c:v>Campamento</c:v>
                </c:pt>
                <c:pt idx="4">
                  <c:v>Ituango</c:v>
                </c:pt>
                <c:pt idx="5">
                  <c:v>Don Matias</c:v>
                </c:pt>
                <c:pt idx="6">
                  <c:v>Guadalupe</c:v>
                </c:pt>
                <c:pt idx="7">
                  <c:v>San Jose De La Montaña</c:v>
                </c:pt>
                <c:pt idx="8">
                  <c:v>Angostura</c:v>
                </c:pt>
                <c:pt idx="9">
                  <c:v>Gomez Plata</c:v>
                </c:pt>
                <c:pt idx="10">
                  <c:v>Yarumal</c:v>
                </c:pt>
                <c:pt idx="11">
                  <c:v>Toledo</c:v>
                </c:pt>
                <c:pt idx="12">
                  <c:v>Briceño</c:v>
                </c:pt>
                <c:pt idx="13">
                  <c:v>Santa Rosa De Osos</c:v>
                </c:pt>
                <c:pt idx="14">
                  <c:v>San Pedro</c:v>
                </c:pt>
                <c:pt idx="15">
                  <c:v>Valdivia</c:v>
                </c:pt>
                <c:pt idx="16">
                  <c:v>San Andres</c:v>
                </c:pt>
                <c:pt idx="17">
                  <c:v>Carolina</c:v>
                </c:pt>
              </c:strCache>
            </c:strRef>
          </c:cat>
          <c:val>
            <c:numRef>
              <c:f>'Integral 2016'!$N$72:$N$894</c:f>
              <c:numCache>
                <c:formatCode>0</c:formatCode>
                <c:ptCount val="18"/>
                <c:pt idx="0">
                  <c:v>11</c:v>
                </c:pt>
                <c:pt idx="1">
                  <c:v>13</c:v>
                </c:pt>
                <c:pt idx="2">
                  <c:v>22</c:v>
                </c:pt>
                <c:pt idx="3">
                  <c:v>24</c:v>
                </c:pt>
                <c:pt idx="4">
                  <c:v>33</c:v>
                </c:pt>
                <c:pt idx="5">
                  <c:v>39</c:v>
                </c:pt>
                <c:pt idx="6">
                  <c:v>46</c:v>
                </c:pt>
                <c:pt idx="7">
                  <c:v>49</c:v>
                </c:pt>
                <c:pt idx="8">
                  <c:v>51</c:v>
                </c:pt>
                <c:pt idx="9">
                  <c:v>55</c:v>
                </c:pt>
                <c:pt idx="10">
                  <c:v>57</c:v>
                </c:pt>
                <c:pt idx="11">
                  <c:v>64</c:v>
                </c:pt>
                <c:pt idx="12">
                  <c:v>65</c:v>
                </c:pt>
                <c:pt idx="13">
                  <c:v>66</c:v>
                </c:pt>
                <c:pt idx="14">
                  <c:v>76</c:v>
                </c:pt>
                <c:pt idx="15">
                  <c:v>85</c:v>
                </c:pt>
                <c:pt idx="16">
                  <c:v>103</c:v>
                </c:pt>
                <c:pt idx="17">
                  <c:v>109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9132960"/>
        <c:axId val="269132568"/>
      </c:barChart>
      <c:catAx>
        <c:axId val="26913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9132568"/>
        <c:crosses val="autoZero"/>
        <c:auto val="1"/>
        <c:lblAlgn val="ctr"/>
        <c:lblOffset val="100"/>
        <c:noMultiLvlLbl val="0"/>
      </c:catAx>
      <c:valAx>
        <c:axId val="269132568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269132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NUEVA MEDICIÓN DE DESEMPEÑO MUNICIPAL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(Hoja1!$F$7:$I$7,Hoja1!$L$7:$O$7)</c:f>
              <c:strCache>
                <c:ptCount val="8"/>
                <c:pt idx="0">
                  <c:v>Movilización de recursos</c:v>
                </c:pt>
                <c:pt idx="1">
                  <c:v>Ejecución de Recursos</c:v>
                </c:pt>
                <c:pt idx="2">
                  <c:v>Ordenamiento Territorial</c:v>
                </c:pt>
                <c:pt idx="3">
                  <c:v>Gobierno Abierto y Transparencia</c:v>
                </c:pt>
                <c:pt idx="4">
                  <c:v>Educación 2016</c:v>
                </c:pt>
                <c:pt idx="5">
                  <c:v>Salud 2016</c:v>
                </c:pt>
                <c:pt idx="6">
                  <c:v>Servicios 2016</c:v>
                </c:pt>
                <c:pt idx="7">
                  <c:v>Seguridad 2016</c:v>
                </c:pt>
              </c:strCache>
            </c:strRef>
          </c:cat>
          <c:val>
            <c:numRef>
              <c:f>(Hoja1!$F$434:$I$434,Hoja1!$L$434:$O$434)</c:f>
              <c:numCache>
                <c:formatCode>0.0</c:formatCode>
                <c:ptCount val="8"/>
                <c:pt idx="0">
                  <c:v>53.205291493466099</c:v>
                </c:pt>
                <c:pt idx="1">
                  <c:v>62.484500397805085</c:v>
                </c:pt>
                <c:pt idx="2">
                  <c:v>42.286189720178193</c:v>
                </c:pt>
                <c:pt idx="3">
                  <c:v>85.669753086419746</c:v>
                </c:pt>
                <c:pt idx="4">
                  <c:v>56.576191916976882</c:v>
                </c:pt>
                <c:pt idx="5">
                  <c:v>93.004094439464083</c:v>
                </c:pt>
                <c:pt idx="6">
                  <c:v>51.238882087361162</c:v>
                </c:pt>
                <c:pt idx="7">
                  <c:v>90.10766813996463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69133352"/>
        <c:axId val="269134920"/>
      </c:barChart>
      <c:catAx>
        <c:axId val="269133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9134920"/>
        <c:crosses val="autoZero"/>
        <c:auto val="1"/>
        <c:lblAlgn val="ctr"/>
        <c:lblOffset val="100"/>
        <c:noMultiLvlLbl val="0"/>
      </c:catAx>
      <c:valAx>
        <c:axId val="269134920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26913335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566804617939751"/>
          <c:y val="3.8801244306188198E-2"/>
          <c:w val="0.684708834455382"/>
          <c:h val="0.922397511387623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Hoja1!$D$410:$D$916</c:f>
              <c:strCache>
                <c:ptCount val="5"/>
                <c:pt idx="0">
                  <c:v>ENTRERRIOS</c:v>
                </c:pt>
                <c:pt idx="1">
                  <c:v>SANTA ROSA DE OSOS</c:v>
                </c:pt>
                <c:pt idx="2">
                  <c:v>CAROLINA</c:v>
                </c:pt>
                <c:pt idx="3">
                  <c:v>SAN PEDRO</c:v>
                </c:pt>
                <c:pt idx="4">
                  <c:v>DON MATIAS</c:v>
                </c:pt>
              </c:strCache>
            </c:strRef>
          </c:cat>
          <c:val>
            <c:numRef>
              <c:f>Hoja1!$S$410:$S$916</c:f>
              <c:numCache>
                <c:formatCode>0.0</c:formatCode>
                <c:ptCount val="5"/>
                <c:pt idx="0">
                  <c:v>61.737914893137649</c:v>
                </c:pt>
                <c:pt idx="1">
                  <c:v>60.76388202313295</c:v>
                </c:pt>
                <c:pt idx="2">
                  <c:v>60.065062887830322</c:v>
                </c:pt>
                <c:pt idx="3">
                  <c:v>55.950240145543248</c:v>
                </c:pt>
                <c:pt idx="4">
                  <c:v>51.398633969774934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69133744"/>
        <c:axId val="269135312"/>
      </c:barChart>
      <c:catAx>
        <c:axId val="269133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9135312"/>
        <c:crosses val="autoZero"/>
        <c:auto val="1"/>
        <c:lblAlgn val="ctr"/>
        <c:lblOffset val="100"/>
        <c:noMultiLvlLbl val="0"/>
      </c:catAx>
      <c:valAx>
        <c:axId val="269135312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26913374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Hoja1!$D$410:$D$916</c:f>
              <c:strCache>
                <c:ptCount val="5"/>
                <c:pt idx="0">
                  <c:v>ENTRERRIOS</c:v>
                </c:pt>
                <c:pt idx="1">
                  <c:v>SANTA ROSA DE OSOS</c:v>
                </c:pt>
                <c:pt idx="2">
                  <c:v>CAROLINA</c:v>
                </c:pt>
                <c:pt idx="3">
                  <c:v>SAN PEDRO</c:v>
                </c:pt>
                <c:pt idx="4">
                  <c:v>DON MATIAS</c:v>
                </c:pt>
              </c:strCache>
            </c:strRef>
          </c:cat>
          <c:val>
            <c:numRef>
              <c:f>Hoja1!$T$410:$T$916</c:f>
              <c:numCache>
                <c:formatCode>0</c:formatCode>
                <c:ptCount val="5"/>
                <c:pt idx="0">
                  <c:v>70</c:v>
                </c:pt>
                <c:pt idx="1">
                  <c:v>77</c:v>
                </c:pt>
                <c:pt idx="2">
                  <c:v>82</c:v>
                </c:pt>
                <c:pt idx="3">
                  <c:v>118</c:v>
                </c:pt>
                <c:pt idx="4">
                  <c:v>160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69131000"/>
        <c:axId val="269135704"/>
      </c:barChart>
      <c:catAx>
        <c:axId val="269131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9135704"/>
        <c:crosses val="autoZero"/>
        <c:auto val="1"/>
        <c:lblAlgn val="ctr"/>
        <c:lblOffset val="100"/>
        <c:noMultiLvlLbl val="0"/>
      </c:catAx>
      <c:valAx>
        <c:axId val="269135704"/>
        <c:scaling>
          <c:orientation val="minMax"/>
        </c:scaling>
        <c:delete val="1"/>
        <c:axPos val="b"/>
        <c:numFmt formatCode="0" sourceLinked="1"/>
        <c:majorTickMark val="none"/>
        <c:minorTickMark val="none"/>
        <c:tickLblPos val="nextTo"/>
        <c:crossAx val="2691310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7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8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9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0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1AF6C1-EC1E-4A17-AD7F-BD3700E7C71D}" type="doc">
      <dgm:prSet loTypeId="urn:microsoft.com/office/officeart/2005/8/layout/hList1" loCatId="list" qsTypeId="urn:microsoft.com/office/officeart/2005/8/quickstyle/3d1" qsCatId="3D" csTypeId="urn:microsoft.com/office/officeart/2005/8/colors/accent3_3" csCatId="accent3" phldr="1"/>
      <dgm:spPr/>
      <dgm:t>
        <a:bodyPr/>
        <a:lstStyle/>
        <a:p>
          <a:endParaRPr lang="es-CO"/>
        </a:p>
      </dgm:t>
    </dgm:pt>
    <dgm:pt modelId="{3FDAF8AF-B390-414A-BD00-1B2FEE542CAD}">
      <dgm:prSet phldrT="[Texto]"/>
      <dgm:spPr/>
      <dgm:t>
        <a:bodyPr/>
        <a:lstStyle/>
        <a:p>
          <a:r>
            <a:rPr lang="es-CO" b="1" smtClean="0">
              <a:solidFill>
                <a:schemeClr val="tx1"/>
              </a:solidFill>
              <a:latin typeface="+mj-lt"/>
            </a:rPr>
            <a:t>EFICACIA</a:t>
          </a:r>
          <a:endParaRPr lang="es-CO" b="1" dirty="0">
            <a:solidFill>
              <a:schemeClr val="tx1"/>
            </a:solidFill>
            <a:latin typeface="+mj-lt"/>
          </a:endParaRPr>
        </a:p>
      </dgm:t>
    </dgm:pt>
    <dgm:pt modelId="{FBF77E73-CBD4-4441-98D3-9E15B1D51109}" type="parTrans" cxnId="{D82DA05C-701B-45AD-8AB1-33C201A8B837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A1B645D5-0A03-471E-A34B-BF22C825AB27}" type="sibTrans" cxnId="{D82DA05C-701B-45AD-8AB1-33C201A8B837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F1523F7E-1E65-447C-8413-CE0EB2D09F5C}">
      <dgm:prSet phldrT="[Texto]"/>
      <dgm:spPr/>
      <dgm:t>
        <a:bodyPr/>
        <a:lstStyle/>
        <a:p>
          <a:pPr algn="ctr"/>
          <a:r>
            <a:rPr lang="es-CO" dirty="0" smtClean="0">
              <a:latin typeface="+mj-lt"/>
            </a:rPr>
            <a:t>Cumplimiento metas del Plan de Desarrollo</a:t>
          </a:r>
          <a:endParaRPr lang="es-CO" dirty="0">
            <a:latin typeface="+mj-lt"/>
          </a:endParaRPr>
        </a:p>
      </dgm:t>
    </dgm:pt>
    <dgm:pt modelId="{9112B584-ED65-459B-A7B7-9DC0229652C5}" type="parTrans" cxnId="{482B65BE-7D2F-47D3-8FA0-7D8B262F2C84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BC169AE6-F516-4179-9276-6FA20DEDCA38}" type="sibTrans" cxnId="{482B65BE-7D2F-47D3-8FA0-7D8B262F2C84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38718BF8-2C54-48EA-8321-9C0CACD46145}">
      <dgm:prSet phldrT="[Texto]"/>
      <dgm:spPr/>
      <dgm:t>
        <a:bodyPr/>
        <a:lstStyle/>
        <a:p>
          <a:r>
            <a:rPr lang="es-CO" b="1" smtClean="0">
              <a:solidFill>
                <a:schemeClr val="tx1"/>
              </a:solidFill>
              <a:latin typeface="+mj-lt"/>
            </a:rPr>
            <a:t>EFICIENCIA</a:t>
          </a:r>
          <a:endParaRPr lang="es-CO" b="1" dirty="0">
            <a:solidFill>
              <a:schemeClr val="tx1"/>
            </a:solidFill>
            <a:latin typeface="+mj-lt"/>
          </a:endParaRPr>
        </a:p>
      </dgm:t>
    </dgm:pt>
    <dgm:pt modelId="{DD2A14B2-1240-40C6-8887-15EB9F023CA6}" type="parTrans" cxnId="{F5056033-E9F3-4E16-A647-2C6DE5E8FC58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33A700DA-538C-47DF-ACF5-9D4E1A934B71}" type="sibTrans" cxnId="{F5056033-E9F3-4E16-A647-2C6DE5E8FC58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3F3475CA-6462-4484-B104-F7822E8E19BB}">
      <dgm:prSet phldrT="[Texto]"/>
      <dgm:spPr/>
      <dgm:t>
        <a:bodyPr/>
        <a:lstStyle/>
        <a:p>
          <a:pPr algn="ctr"/>
          <a:r>
            <a:rPr lang="es-CO" dirty="0" smtClean="0">
              <a:latin typeface="+mj-lt"/>
            </a:rPr>
            <a:t>Cantidad de producto por recurso invertido</a:t>
          </a:r>
          <a:endParaRPr lang="es-CO" dirty="0">
            <a:latin typeface="+mj-lt"/>
          </a:endParaRPr>
        </a:p>
      </dgm:t>
    </dgm:pt>
    <dgm:pt modelId="{2DF5330B-A9F8-462B-AEE4-2CF2C054EE2D}" type="parTrans" cxnId="{3E20AAAB-E3DA-4350-8B78-9A9F15F2F135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A5FAACDE-1747-4FBD-A67B-5E554F13E0D9}" type="sibTrans" cxnId="{3E20AAAB-E3DA-4350-8B78-9A9F15F2F135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9770A3BC-C450-4E10-A311-F69EAD966697}">
      <dgm:prSet phldrT="[Texto]"/>
      <dgm:spPr/>
      <dgm:t>
        <a:bodyPr/>
        <a:lstStyle/>
        <a:p>
          <a:r>
            <a:rPr lang="es-CO" b="1" dirty="0" smtClean="0">
              <a:solidFill>
                <a:schemeClr val="tx1"/>
              </a:solidFill>
              <a:latin typeface="+mj-lt"/>
            </a:rPr>
            <a:t>REQUISITOS LEGALES</a:t>
          </a:r>
          <a:endParaRPr lang="es-CO" b="1" dirty="0">
            <a:solidFill>
              <a:schemeClr val="tx1"/>
            </a:solidFill>
            <a:latin typeface="+mj-lt"/>
          </a:endParaRPr>
        </a:p>
      </dgm:t>
    </dgm:pt>
    <dgm:pt modelId="{21EA9346-62FD-49F8-983A-737F4DDDD4B5}" type="sibTrans" cxnId="{7A8DC3D5-6F8F-4D68-8F97-8F56A584ED04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62664F47-8FDA-4F69-8171-4ED99859A6A2}" type="parTrans" cxnId="{7A8DC3D5-6F8F-4D68-8F97-8F56A584ED04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53539FC7-E263-47F3-A2FB-3F22BA7FD59D}">
      <dgm:prSet/>
      <dgm:spPr/>
      <dgm:t>
        <a:bodyPr/>
        <a:lstStyle/>
        <a:p>
          <a:r>
            <a:rPr lang="es-CO" b="1" smtClean="0">
              <a:solidFill>
                <a:schemeClr val="tx1"/>
              </a:solidFill>
              <a:latin typeface="+mj-lt"/>
            </a:rPr>
            <a:t>GESTIÓN</a:t>
          </a:r>
          <a:endParaRPr lang="es-CO" b="1" dirty="0">
            <a:solidFill>
              <a:schemeClr val="tx1"/>
            </a:solidFill>
            <a:latin typeface="+mj-lt"/>
          </a:endParaRPr>
        </a:p>
      </dgm:t>
    </dgm:pt>
    <dgm:pt modelId="{85323D09-5F9D-4B1D-8C0A-98615BDD5414}" type="sibTrans" cxnId="{CCA3BA16-3B44-4780-BC38-1DB21A521E6B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96E20911-8FFA-49AF-876B-57EEF4B8EA85}" type="parTrans" cxnId="{CCA3BA16-3B44-4780-BC38-1DB21A521E6B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0346978A-7A4F-4B9E-B9B9-0C68985B4735}">
      <dgm:prSet/>
      <dgm:spPr/>
      <dgm:t>
        <a:bodyPr/>
        <a:lstStyle/>
        <a:p>
          <a:pPr algn="ctr"/>
          <a:r>
            <a:rPr lang="es-CO" dirty="0" smtClean="0">
              <a:latin typeface="+mj-lt"/>
            </a:rPr>
            <a:t>Ley 715 de 2001 y 1176 de 2007 (SGP)</a:t>
          </a:r>
        </a:p>
      </dgm:t>
    </dgm:pt>
    <dgm:pt modelId="{B754B35C-B3C8-4297-A648-4FD734FF6FC1}" type="parTrans" cxnId="{E7C5FFD0-C350-49E0-B988-3C6A6CF392D0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E78764EE-D100-4022-BFFB-84C9AAE6DB01}" type="sibTrans" cxnId="{E7C5FFD0-C350-49E0-B988-3C6A6CF392D0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6A3B1267-2D16-4B38-AE26-D021E382DE43}">
      <dgm:prSet/>
      <dgm:spPr/>
      <dgm:t>
        <a:bodyPr/>
        <a:lstStyle/>
        <a:p>
          <a:pPr algn="ctr"/>
          <a:r>
            <a:rPr lang="es-CO" dirty="0" smtClean="0">
              <a:latin typeface="+mj-lt"/>
            </a:rPr>
            <a:t>Capacidad Administrativa +</a:t>
          </a:r>
          <a:endParaRPr lang="es-CO" dirty="0">
            <a:latin typeface="+mj-lt"/>
          </a:endParaRPr>
        </a:p>
      </dgm:t>
    </dgm:pt>
    <dgm:pt modelId="{D00E7FA9-EA33-47A8-BA83-9D1067F089AC}" type="parTrans" cxnId="{29957983-ACC1-4A98-8176-CAA92A73E7BA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AC769284-BB56-4F5E-89D6-1F07BB201581}" type="sibTrans" cxnId="{29957983-ACC1-4A98-8176-CAA92A73E7BA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753AC910-1B88-405D-A41D-F3B05F1B50C0}">
      <dgm:prSet/>
      <dgm:spPr/>
      <dgm:t>
        <a:bodyPr/>
        <a:lstStyle/>
        <a:p>
          <a:pPr algn="ctr"/>
          <a:r>
            <a:rPr lang="es-CO" dirty="0" smtClean="0">
              <a:latin typeface="+mj-lt"/>
            </a:rPr>
            <a:t>Desempeño Fiscal</a:t>
          </a:r>
          <a:endParaRPr lang="es-CO" dirty="0">
            <a:latin typeface="+mj-lt"/>
          </a:endParaRPr>
        </a:p>
      </dgm:t>
    </dgm:pt>
    <dgm:pt modelId="{B548A3A2-6F56-441F-A1D3-57BDB408DE37}" type="parTrans" cxnId="{26BEC64D-0EF4-4F02-8454-2DE7617ADF2D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972CF7F3-E6DA-4A1B-BAA4-AAAA34B4991A}" type="sibTrans" cxnId="{26BEC64D-0EF4-4F02-8454-2DE7617ADF2D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67875127-630D-4A79-A910-3E8B1F3D1FAC}">
      <dgm:prSet phldrT="[Texto]"/>
      <dgm:spPr/>
      <dgm:t>
        <a:bodyPr/>
        <a:lstStyle/>
        <a:p>
          <a:pPr algn="ctr"/>
          <a:r>
            <a:rPr lang="es-CO" dirty="0" smtClean="0">
              <a:latin typeface="+mj-lt"/>
            </a:rPr>
            <a:t>25%</a:t>
          </a:r>
          <a:endParaRPr lang="es-CO" dirty="0">
            <a:latin typeface="+mj-lt"/>
          </a:endParaRPr>
        </a:p>
      </dgm:t>
    </dgm:pt>
    <dgm:pt modelId="{50D7DF23-5592-4F96-89C4-A2BB7009B4C4}" type="parTrans" cxnId="{596A1AAE-66F9-4CEE-B2FF-D2591DB1A295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1BDA1151-606A-4765-A7F2-6170AED7F19C}" type="sibTrans" cxnId="{596A1AAE-66F9-4CEE-B2FF-D2591DB1A295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9545CE32-D639-4572-B15B-B0F63E026AA2}">
      <dgm:prSet phldrT="[Texto]"/>
      <dgm:spPr/>
      <dgm:t>
        <a:bodyPr/>
        <a:lstStyle/>
        <a:p>
          <a:pPr algn="ctr"/>
          <a:r>
            <a:rPr lang="es-CO" dirty="0" smtClean="0">
              <a:latin typeface="+mj-lt"/>
            </a:rPr>
            <a:t>25%</a:t>
          </a:r>
          <a:endParaRPr lang="es-CO" dirty="0">
            <a:latin typeface="+mj-lt"/>
          </a:endParaRPr>
        </a:p>
      </dgm:t>
    </dgm:pt>
    <dgm:pt modelId="{37B839DF-9F2A-481F-9DD8-CE7A20524367}" type="parTrans" cxnId="{D9A1EE16-ADEB-4467-A42C-FE9F7E4E4AEA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F9A23B7B-45AA-4162-86F8-692BDB303281}" type="sibTrans" cxnId="{D9A1EE16-ADEB-4467-A42C-FE9F7E4E4AEA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9A8596B4-E4E8-432E-A531-FFA906BB1E1E}">
      <dgm:prSet/>
      <dgm:spPr/>
      <dgm:t>
        <a:bodyPr/>
        <a:lstStyle/>
        <a:p>
          <a:pPr algn="ctr"/>
          <a:r>
            <a:rPr lang="es-CO" dirty="0" smtClean="0">
              <a:latin typeface="+mj-lt"/>
            </a:rPr>
            <a:t>25%</a:t>
          </a:r>
        </a:p>
      </dgm:t>
    </dgm:pt>
    <dgm:pt modelId="{416B5388-6D96-44F2-9CB0-240CA1411303}" type="parTrans" cxnId="{C00F79CF-9E83-46CA-815B-51EFD3C8BBA5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D186C2CD-8CFD-41DB-9C45-39E5CD960C1A}" type="sibTrans" cxnId="{C00F79CF-9E83-46CA-815B-51EFD3C8BBA5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76532208-2345-46F5-8382-64675DB73D66}">
      <dgm:prSet/>
      <dgm:spPr/>
      <dgm:t>
        <a:bodyPr/>
        <a:lstStyle/>
        <a:p>
          <a:pPr algn="ctr"/>
          <a:r>
            <a:rPr lang="es-CO" dirty="0" smtClean="0">
              <a:latin typeface="+mj-lt"/>
            </a:rPr>
            <a:t>25%</a:t>
          </a:r>
          <a:endParaRPr lang="es-CO" dirty="0">
            <a:latin typeface="+mj-lt"/>
          </a:endParaRPr>
        </a:p>
      </dgm:t>
    </dgm:pt>
    <dgm:pt modelId="{F556FC1F-549E-46B9-BB9D-DFC45F2DA478}" type="parTrans" cxnId="{E33F472A-15FE-43D6-9ABC-0193F88B26EB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E19D8C05-C425-4A3E-AA0A-CD85994D3DE4}" type="sibTrans" cxnId="{E33F472A-15FE-43D6-9ABC-0193F88B26EB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DDC24B13-0C6D-4F84-92D5-85DBD6B8B9A2}" type="pres">
      <dgm:prSet presAssocID="{5D1AF6C1-EC1E-4A17-AD7F-BD3700E7C7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6C977702-719F-4B57-A019-D52DB4AF2A0F}" type="pres">
      <dgm:prSet presAssocID="{3FDAF8AF-B390-414A-BD00-1B2FEE542CAD}" presName="composite" presStyleCnt="0"/>
      <dgm:spPr/>
      <dgm:t>
        <a:bodyPr/>
        <a:lstStyle/>
        <a:p>
          <a:endParaRPr lang="es-MX"/>
        </a:p>
      </dgm:t>
    </dgm:pt>
    <dgm:pt modelId="{D2FCFF36-3093-45B1-AAAE-DD36150955F9}" type="pres">
      <dgm:prSet presAssocID="{3FDAF8AF-B390-414A-BD00-1B2FEE542CAD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422E922-741E-4FC6-970E-7F34CD557830}" type="pres">
      <dgm:prSet presAssocID="{3FDAF8AF-B390-414A-BD00-1B2FEE542CAD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0FFD332-23FD-4B46-86C6-75231CA0DD0E}" type="pres">
      <dgm:prSet presAssocID="{A1B645D5-0A03-471E-A34B-BF22C825AB27}" presName="space" presStyleCnt="0"/>
      <dgm:spPr/>
      <dgm:t>
        <a:bodyPr/>
        <a:lstStyle/>
        <a:p>
          <a:endParaRPr lang="es-MX"/>
        </a:p>
      </dgm:t>
    </dgm:pt>
    <dgm:pt modelId="{36EC8311-B70F-40F3-B582-6E505EB778DF}" type="pres">
      <dgm:prSet presAssocID="{38718BF8-2C54-48EA-8321-9C0CACD46145}" presName="composite" presStyleCnt="0"/>
      <dgm:spPr/>
      <dgm:t>
        <a:bodyPr/>
        <a:lstStyle/>
        <a:p>
          <a:endParaRPr lang="es-MX"/>
        </a:p>
      </dgm:t>
    </dgm:pt>
    <dgm:pt modelId="{1BB1EFA4-4D7E-4F5B-BCE4-D9CD31EAB2F5}" type="pres">
      <dgm:prSet presAssocID="{38718BF8-2C54-48EA-8321-9C0CACD46145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64B05F6-25CF-4C8A-AF4D-04A32FA11162}" type="pres">
      <dgm:prSet presAssocID="{38718BF8-2C54-48EA-8321-9C0CACD46145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935CD71-EDB7-4535-870A-71EAB3C4A2C6}" type="pres">
      <dgm:prSet presAssocID="{33A700DA-538C-47DF-ACF5-9D4E1A934B71}" presName="space" presStyleCnt="0"/>
      <dgm:spPr/>
      <dgm:t>
        <a:bodyPr/>
        <a:lstStyle/>
        <a:p>
          <a:endParaRPr lang="es-MX"/>
        </a:p>
      </dgm:t>
    </dgm:pt>
    <dgm:pt modelId="{8D73249A-F70C-4C3B-A85C-50E700C61972}" type="pres">
      <dgm:prSet presAssocID="{9770A3BC-C450-4E10-A311-F69EAD966697}" presName="composite" presStyleCnt="0"/>
      <dgm:spPr/>
      <dgm:t>
        <a:bodyPr/>
        <a:lstStyle/>
        <a:p>
          <a:endParaRPr lang="es-MX"/>
        </a:p>
      </dgm:t>
    </dgm:pt>
    <dgm:pt modelId="{76D02783-CFC6-449F-97DC-9E57DE09514D}" type="pres">
      <dgm:prSet presAssocID="{9770A3BC-C450-4E10-A311-F69EAD966697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5699B13-64B9-47E7-AA38-13EFA6A01F71}" type="pres">
      <dgm:prSet presAssocID="{9770A3BC-C450-4E10-A311-F69EAD966697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DBCC3D1-CFCB-424D-BFEF-81CFBD007FC9}" type="pres">
      <dgm:prSet presAssocID="{21EA9346-62FD-49F8-983A-737F4DDDD4B5}" presName="space" presStyleCnt="0"/>
      <dgm:spPr/>
      <dgm:t>
        <a:bodyPr/>
        <a:lstStyle/>
        <a:p>
          <a:endParaRPr lang="es-MX"/>
        </a:p>
      </dgm:t>
    </dgm:pt>
    <dgm:pt modelId="{239592A6-95B3-4F3B-B94E-AC547DA5232B}" type="pres">
      <dgm:prSet presAssocID="{53539FC7-E263-47F3-A2FB-3F22BA7FD59D}" presName="composite" presStyleCnt="0"/>
      <dgm:spPr/>
      <dgm:t>
        <a:bodyPr/>
        <a:lstStyle/>
        <a:p>
          <a:endParaRPr lang="es-MX"/>
        </a:p>
      </dgm:t>
    </dgm:pt>
    <dgm:pt modelId="{6FAD3768-3678-4F55-A58C-7948E39A66DC}" type="pres">
      <dgm:prSet presAssocID="{53539FC7-E263-47F3-A2FB-3F22BA7FD59D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FFA2E33-1E35-4117-90DE-3534C0B8DE1E}" type="pres">
      <dgm:prSet presAssocID="{53539FC7-E263-47F3-A2FB-3F22BA7FD59D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078A089-2468-42F7-B856-A9165E0C519A}" type="presOf" srcId="{5D1AF6C1-EC1E-4A17-AD7F-BD3700E7C71D}" destId="{DDC24B13-0C6D-4F84-92D5-85DBD6B8B9A2}" srcOrd="0" destOrd="0" presId="urn:microsoft.com/office/officeart/2005/8/layout/hList1"/>
    <dgm:cxn modelId="{26BEC64D-0EF4-4F02-8454-2DE7617ADF2D}" srcId="{53539FC7-E263-47F3-A2FB-3F22BA7FD59D}" destId="{753AC910-1B88-405D-A41D-F3B05F1B50C0}" srcOrd="1" destOrd="0" parTransId="{B548A3A2-6F56-441F-A1D3-57BDB408DE37}" sibTransId="{972CF7F3-E6DA-4A1B-BAA4-AAAA34B4991A}"/>
    <dgm:cxn modelId="{AA9B8CCE-C0D7-4CFB-B1EA-3A402123D351}" type="presOf" srcId="{76532208-2345-46F5-8382-64675DB73D66}" destId="{7FFA2E33-1E35-4117-90DE-3534C0B8DE1E}" srcOrd="0" destOrd="2" presId="urn:microsoft.com/office/officeart/2005/8/layout/hList1"/>
    <dgm:cxn modelId="{4F577857-AC66-4F1E-A82A-26142A47DC88}" type="presOf" srcId="{67875127-630D-4A79-A910-3E8B1F3D1FAC}" destId="{0422E922-741E-4FC6-970E-7F34CD557830}" srcOrd="0" destOrd="1" presId="urn:microsoft.com/office/officeart/2005/8/layout/hList1"/>
    <dgm:cxn modelId="{F5056033-E9F3-4E16-A647-2C6DE5E8FC58}" srcId="{5D1AF6C1-EC1E-4A17-AD7F-BD3700E7C71D}" destId="{38718BF8-2C54-48EA-8321-9C0CACD46145}" srcOrd="1" destOrd="0" parTransId="{DD2A14B2-1240-40C6-8887-15EB9F023CA6}" sibTransId="{33A700DA-538C-47DF-ACF5-9D4E1A934B71}"/>
    <dgm:cxn modelId="{38B13117-2720-4FF5-85FA-CB4A1316C32D}" type="presOf" srcId="{6A3B1267-2D16-4B38-AE26-D021E382DE43}" destId="{7FFA2E33-1E35-4117-90DE-3534C0B8DE1E}" srcOrd="0" destOrd="0" presId="urn:microsoft.com/office/officeart/2005/8/layout/hList1"/>
    <dgm:cxn modelId="{2E3B680F-1F13-4F2C-9551-92E1BEC41E25}" type="presOf" srcId="{0346978A-7A4F-4B9E-B9B9-0C68985B4735}" destId="{55699B13-64B9-47E7-AA38-13EFA6A01F71}" srcOrd="0" destOrd="0" presId="urn:microsoft.com/office/officeart/2005/8/layout/hList1"/>
    <dgm:cxn modelId="{74806001-0A3A-499A-94BB-FC12651A291C}" type="presOf" srcId="{9545CE32-D639-4572-B15B-B0F63E026AA2}" destId="{A64B05F6-25CF-4C8A-AF4D-04A32FA11162}" srcOrd="0" destOrd="1" presId="urn:microsoft.com/office/officeart/2005/8/layout/hList1"/>
    <dgm:cxn modelId="{3E20AAAB-E3DA-4350-8B78-9A9F15F2F135}" srcId="{38718BF8-2C54-48EA-8321-9C0CACD46145}" destId="{3F3475CA-6462-4484-B104-F7822E8E19BB}" srcOrd="0" destOrd="0" parTransId="{2DF5330B-A9F8-462B-AEE4-2CF2C054EE2D}" sibTransId="{A5FAACDE-1747-4FBD-A67B-5E554F13E0D9}"/>
    <dgm:cxn modelId="{596A1AAE-66F9-4CEE-B2FF-D2591DB1A295}" srcId="{3FDAF8AF-B390-414A-BD00-1B2FEE542CAD}" destId="{67875127-630D-4A79-A910-3E8B1F3D1FAC}" srcOrd="1" destOrd="0" parTransId="{50D7DF23-5592-4F96-89C4-A2BB7009B4C4}" sibTransId="{1BDA1151-606A-4765-A7F2-6170AED7F19C}"/>
    <dgm:cxn modelId="{E6750218-55C1-43BA-9BEE-7042673A30CF}" type="presOf" srcId="{F1523F7E-1E65-447C-8413-CE0EB2D09F5C}" destId="{0422E922-741E-4FC6-970E-7F34CD557830}" srcOrd="0" destOrd="0" presId="urn:microsoft.com/office/officeart/2005/8/layout/hList1"/>
    <dgm:cxn modelId="{E7C5FFD0-C350-49E0-B988-3C6A6CF392D0}" srcId="{9770A3BC-C450-4E10-A311-F69EAD966697}" destId="{0346978A-7A4F-4B9E-B9B9-0C68985B4735}" srcOrd="0" destOrd="0" parTransId="{B754B35C-B3C8-4297-A648-4FD734FF6FC1}" sibTransId="{E78764EE-D100-4022-BFFB-84C9AAE6DB01}"/>
    <dgm:cxn modelId="{D5C106BB-CAC2-4824-8E3C-086CAAEAC7CD}" type="presOf" srcId="{3F3475CA-6462-4484-B104-F7822E8E19BB}" destId="{A64B05F6-25CF-4C8A-AF4D-04A32FA11162}" srcOrd="0" destOrd="0" presId="urn:microsoft.com/office/officeart/2005/8/layout/hList1"/>
    <dgm:cxn modelId="{BAA358A5-1F61-4A7B-888C-DD416C9F3353}" type="presOf" srcId="{53539FC7-E263-47F3-A2FB-3F22BA7FD59D}" destId="{6FAD3768-3678-4F55-A58C-7948E39A66DC}" srcOrd="0" destOrd="0" presId="urn:microsoft.com/office/officeart/2005/8/layout/hList1"/>
    <dgm:cxn modelId="{482B65BE-7D2F-47D3-8FA0-7D8B262F2C84}" srcId="{3FDAF8AF-B390-414A-BD00-1B2FEE542CAD}" destId="{F1523F7E-1E65-447C-8413-CE0EB2D09F5C}" srcOrd="0" destOrd="0" parTransId="{9112B584-ED65-459B-A7B7-9DC0229652C5}" sibTransId="{BC169AE6-F516-4179-9276-6FA20DEDCA38}"/>
    <dgm:cxn modelId="{CCA3BA16-3B44-4780-BC38-1DB21A521E6B}" srcId="{5D1AF6C1-EC1E-4A17-AD7F-BD3700E7C71D}" destId="{53539FC7-E263-47F3-A2FB-3F22BA7FD59D}" srcOrd="3" destOrd="0" parTransId="{96E20911-8FFA-49AF-876B-57EEF4B8EA85}" sibTransId="{85323D09-5F9D-4B1D-8C0A-98615BDD5414}"/>
    <dgm:cxn modelId="{AD1AB79F-D022-4765-B074-FB935592F509}" type="presOf" srcId="{9A8596B4-E4E8-432E-A531-FFA906BB1E1E}" destId="{55699B13-64B9-47E7-AA38-13EFA6A01F71}" srcOrd="0" destOrd="1" presId="urn:microsoft.com/office/officeart/2005/8/layout/hList1"/>
    <dgm:cxn modelId="{93E11C8B-8B7E-4F48-A409-E10B818FDA67}" type="presOf" srcId="{9770A3BC-C450-4E10-A311-F69EAD966697}" destId="{76D02783-CFC6-449F-97DC-9E57DE09514D}" srcOrd="0" destOrd="0" presId="urn:microsoft.com/office/officeart/2005/8/layout/hList1"/>
    <dgm:cxn modelId="{D9A1EE16-ADEB-4467-A42C-FE9F7E4E4AEA}" srcId="{38718BF8-2C54-48EA-8321-9C0CACD46145}" destId="{9545CE32-D639-4572-B15B-B0F63E026AA2}" srcOrd="1" destOrd="0" parTransId="{37B839DF-9F2A-481F-9DD8-CE7A20524367}" sibTransId="{F9A23B7B-45AA-4162-86F8-692BDB303281}"/>
    <dgm:cxn modelId="{D82DA05C-701B-45AD-8AB1-33C201A8B837}" srcId="{5D1AF6C1-EC1E-4A17-AD7F-BD3700E7C71D}" destId="{3FDAF8AF-B390-414A-BD00-1B2FEE542CAD}" srcOrd="0" destOrd="0" parTransId="{FBF77E73-CBD4-4441-98D3-9E15B1D51109}" sibTransId="{A1B645D5-0A03-471E-A34B-BF22C825AB27}"/>
    <dgm:cxn modelId="{82B6EAD5-9ACF-4CE2-9378-E2E5923109FE}" type="presOf" srcId="{38718BF8-2C54-48EA-8321-9C0CACD46145}" destId="{1BB1EFA4-4D7E-4F5B-BCE4-D9CD31EAB2F5}" srcOrd="0" destOrd="0" presId="urn:microsoft.com/office/officeart/2005/8/layout/hList1"/>
    <dgm:cxn modelId="{C00F79CF-9E83-46CA-815B-51EFD3C8BBA5}" srcId="{9770A3BC-C450-4E10-A311-F69EAD966697}" destId="{9A8596B4-E4E8-432E-A531-FFA906BB1E1E}" srcOrd="1" destOrd="0" parTransId="{416B5388-6D96-44F2-9CB0-240CA1411303}" sibTransId="{D186C2CD-8CFD-41DB-9C45-39E5CD960C1A}"/>
    <dgm:cxn modelId="{E33F472A-15FE-43D6-9ABC-0193F88B26EB}" srcId="{53539FC7-E263-47F3-A2FB-3F22BA7FD59D}" destId="{76532208-2345-46F5-8382-64675DB73D66}" srcOrd="2" destOrd="0" parTransId="{F556FC1F-549E-46B9-BB9D-DFC45F2DA478}" sibTransId="{E19D8C05-C425-4A3E-AA0A-CD85994D3DE4}"/>
    <dgm:cxn modelId="{7A8DC3D5-6F8F-4D68-8F97-8F56A584ED04}" srcId="{5D1AF6C1-EC1E-4A17-AD7F-BD3700E7C71D}" destId="{9770A3BC-C450-4E10-A311-F69EAD966697}" srcOrd="2" destOrd="0" parTransId="{62664F47-8FDA-4F69-8171-4ED99859A6A2}" sibTransId="{21EA9346-62FD-49F8-983A-737F4DDDD4B5}"/>
    <dgm:cxn modelId="{B96A2CB5-1001-4D62-A6D8-F442F149BC10}" type="presOf" srcId="{3FDAF8AF-B390-414A-BD00-1B2FEE542CAD}" destId="{D2FCFF36-3093-45B1-AAAE-DD36150955F9}" srcOrd="0" destOrd="0" presId="urn:microsoft.com/office/officeart/2005/8/layout/hList1"/>
    <dgm:cxn modelId="{B427E710-4BD9-43A4-9DBF-E7ED74E373E8}" type="presOf" srcId="{753AC910-1B88-405D-A41D-F3B05F1B50C0}" destId="{7FFA2E33-1E35-4117-90DE-3534C0B8DE1E}" srcOrd="0" destOrd="1" presId="urn:microsoft.com/office/officeart/2005/8/layout/hList1"/>
    <dgm:cxn modelId="{29957983-ACC1-4A98-8176-CAA92A73E7BA}" srcId="{53539FC7-E263-47F3-A2FB-3F22BA7FD59D}" destId="{6A3B1267-2D16-4B38-AE26-D021E382DE43}" srcOrd="0" destOrd="0" parTransId="{D00E7FA9-EA33-47A8-BA83-9D1067F089AC}" sibTransId="{AC769284-BB56-4F5E-89D6-1F07BB201581}"/>
    <dgm:cxn modelId="{9F648557-9B05-46AD-8548-57EE849C7252}" type="presParOf" srcId="{DDC24B13-0C6D-4F84-92D5-85DBD6B8B9A2}" destId="{6C977702-719F-4B57-A019-D52DB4AF2A0F}" srcOrd="0" destOrd="0" presId="urn:microsoft.com/office/officeart/2005/8/layout/hList1"/>
    <dgm:cxn modelId="{07B7BFE2-9FB0-4F98-A0A3-0AC60A52B509}" type="presParOf" srcId="{6C977702-719F-4B57-A019-D52DB4AF2A0F}" destId="{D2FCFF36-3093-45B1-AAAE-DD36150955F9}" srcOrd="0" destOrd="0" presId="urn:microsoft.com/office/officeart/2005/8/layout/hList1"/>
    <dgm:cxn modelId="{77F09641-D455-43B3-BA33-F6B6C05D4505}" type="presParOf" srcId="{6C977702-719F-4B57-A019-D52DB4AF2A0F}" destId="{0422E922-741E-4FC6-970E-7F34CD557830}" srcOrd="1" destOrd="0" presId="urn:microsoft.com/office/officeart/2005/8/layout/hList1"/>
    <dgm:cxn modelId="{B24F40D4-3515-483C-B75D-A59E50EEAB4B}" type="presParOf" srcId="{DDC24B13-0C6D-4F84-92D5-85DBD6B8B9A2}" destId="{D0FFD332-23FD-4B46-86C6-75231CA0DD0E}" srcOrd="1" destOrd="0" presId="urn:microsoft.com/office/officeart/2005/8/layout/hList1"/>
    <dgm:cxn modelId="{5DB27D20-A20C-48F7-B3DF-EB79A3975665}" type="presParOf" srcId="{DDC24B13-0C6D-4F84-92D5-85DBD6B8B9A2}" destId="{36EC8311-B70F-40F3-B582-6E505EB778DF}" srcOrd="2" destOrd="0" presId="urn:microsoft.com/office/officeart/2005/8/layout/hList1"/>
    <dgm:cxn modelId="{FC7D05DE-4200-4009-A307-994513E113AB}" type="presParOf" srcId="{36EC8311-B70F-40F3-B582-6E505EB778DF}" destId="{1BB1EFA4-4D7E-4F5B-BCE4-D9CD31EAB2F5}" srcOrd="0" destOrd="0" presId="urn:microsoft.com/office/officeart/2005/8/layout/hList1"/>
    <dgm:cxn modelId="{B8E29BA0-A7F1-4F58-9851-E871C373D0D5}" type="presParOf" srcId="{36EC8311-B70F-40F3-B582-6E505EB778DF}" destId="{A64B05F6-25CF-4C8A-AF4D-04A32FA11162}" srcOrd="1" destOrd="0" presId="urn:microsoft.com/office/officeart/2005/8/layout/hList1"/>
    <dgm:cxn modelId="{4397EF73-1164-459D-BBED-946CC6E200C3}" type="presParOf" srcId="{DDC24B13-0C6D-4F84-92D5-85DBD6B8B9A2}" destId="{E935CD71-EDB7-4535-870A-71EAB3C4A2C6}" srcOrd="3" destOrd="0" presId="urn:microsoft.com/office/officeart/2005/8/layout/hList1"/>
    <dgm:cxn modelId="{692FA281-FC6B-4D03-9C2A-ADCFF2B6F01D}" type="presParOf" srcId="{DDC24B13-0C6D-4F84-92D5-85DBD6B8B9A2}" destId="{8D73249A-F70C-4C3B-A85C-50E700C61972}" srcOrd="4" destOrd="0" presId="urn:microsoft.com/office/officeart/2005/8/layout/hList1"/>
    <dgm:cxn modelId="{C5D7DBAB-9C7B-42CF-ADC6-386F0EB34F8D}" type="presParOf" srcId="{8D73249A-F70C-4C3B-A85C-50E700C61972}" destId="{76D02783-CFC6-449F-97DC-9E57DE09514D}" srcOrd="0" destOrd="0" presId="urn:microsoft.com/office/officeart/2005/8/layout/hList1"/>
    <dgm:cxn modelId="{23C04F4B-C95F-4911-94F0-EA7920D90431}" type="presParOf" srcId="{8D73249A-F70C-4C3B-A85C-50E700C61972}" destId="{55699B13-64B9-47E7-AA38-13EFA6A01F71}" srcOrd="1" destOrd="0" presId="urn:microsoft.com/office/officeart/2005/8/layout/hList1"/>
    <dgm:cxn modelId="{89FC8DB8-B27F-480C-9C7A-626C643BC871}" type="presParOf" srcId="{DDC24B13-0C6D-4F84-92D5-85DBD6B8B9A2}" destId="{DDBCC3D1-CFCB-424D-BFEF-81CFBD007FC9}" srcOrd="5" destOrd="0" presId="urn:microsoft.com/office/officeart/2005/8/layout/hList1"/>
    <dgm:cxn modelId="{E120E940-4E5A-4A3B-98BE-4905B1B3EA4E}" type="presParOf" srcId="{DDC24B13-0C6D-4F84-92D5-85DBD6B8B9A2}" destId="{239592A6-95B3-4F3B-B94E-AC547DA5232B}" srcOrd="6" destOrd="0" presId="urn:microsoft.com/office/officeart/2005/8/layout/hList1"/>
    <dgm:cxn modelId="{C40B9630-7077-48E0-B77B-E1557B5F151A}" type="presParOf" srcId="{239592A6-95B3-4F3B-B94E-AC547DA5232B}" destId="{6FAD3768-3678-4F55-A58C-7948E39A66DC}" srcOrd="0" destOrd="0" presId="urn:microsoft.com/office/officeart/2005/8/layout/hList1"/>
    <dgm:cxn modelId="{4406E17A-3559-4499-B73D-B8B810B17A46}" type="presParOf" srcId="{239592A6-95B3-4F3B-B94E-AC547DA5232B}" destId="{7FFA2E33-1E35-4117-90DE-3534C0B8DE1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CFF36-3093-45B1-AAAE-DD36150955F9}">
      <dsp:nvSpPr>
        <dsp:cNvPr id="0" name=""/>
        <dsp:cNvSpPr/>
      </dsp:nvSpPr>
      <dsp:spPr>
        <a:xfrm>
          <a:off x="3094" y="713766"/>
          <a:ext cx="1860500" cy="688793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b="1" kern="1200" smtClean="0">
              <a:solidFill>
                <a:schemeClr val="tx1"/>
              </a:solidFill>
              <a:latin typeface="+mj-lt"/>
            </a:rPr>
            <a:t>EFICACIA</a:t>
          </a:r>
          <a:endParaRPr lang="es-CO" sz="1900" b="1" kern="1200" dirty="0">
            <a:solidFill>
              <a:schemeClr val="tx1"/>
            </a:solidFill>
            <a:latin typeface="+mj-lt"/>
          </a:endParaRPr>
        </a:p>
      </dsp:txBody>
      <dsp:txXfrm>
        <a:off x="3094" y="713766"/>
        <a:ext cx="1860500" cy="688793"/>
      </dsp:txXfrm>
    </dsp:sp>
    <dsp:sp modelId="{0422E922-741E-4FC6-970E-7F34CD557830}">
      <dsp:nvSpPr>
        <dsp:cNvPr id="0" name=""/>
        <dsp:cNvSpPr/>
      </dsp:nvSpPr>
      <dsp:spPr>
        <a:xfrm>
          <a:off x="3094" y="1402560"/>
          <a:ext cx="1860500" cy="194898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900" kern="1200" dirty="0" smtClean="0">
              <a:latin typeface="+mj-lt"/>
            </a:rPr>
            <a:t>Cumplimiento metas del Plan de Desarrollo</a:t>
          </a:r>
          <a:endParaRPr lang="es-CO" sz="1900" kern="1200" dirty="0">
            <a:latin typeface="+mj-lt"/>
          </a:endParaRPr>
        </a:p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900" kern="1200" dirty="0" smtClean="0">
              <a:latin typeface="+mj-lt"/>
            </a:rPr>
            <a:t>25%</a:t>
          </a:r>
          <a:endParaRPr lang="es-CO" sz="1900" kern="1200" dirty="0">
            <a:latin typeface="+mj-lt"/>
          </a:endParaRPr>
        </a:p>
      </dsp:txBody>
      <dsp:txXfrm>
        <a:off x="3094" y="1402560"/>
        <a:ext cx="1860500" cy="1948987"/>
      </dsp:txXfrm>
    </dsp:sp>
    <dsp:sp modelId="{1BB1EFA4-4D7E-4F5B-BCE4-D9CD31EAB2F5}">
      <dsp:nvSpPr>
        <dsp:cNvPr id="0" name=""/>
        <dsp:cNvSpPr/>
      </dsp:nvSpPr>
      <dsp:spPr>
        <a:xfrm>
          <a:off x="2124064" y="713766"/>
          <a:ext cx="1860500" cy="688793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72969"/>
                <a:satOff val="-477"/>
                <a:lumOff val="8185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72969"/>
                <a:satOff val="-477"/>
                <a:lumOff val="8185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72969"/>
                <a:satOff val="-477"/>
                <a:lumOff val="818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  <a:hueOff val="72969"/>
              <a:satOff val="-477"/>
              <a:lumOff val="818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b="1" kern="1200" smtClean="0">
              <a:solidFill>
                <a:schemeClr val="tx1"/>
              </a:solidFill>
              <a:latin typeface="+mj-lt"/>
            </a:rPr>
            <a:t>EFICIENCIA</a:t>
          </a:r>
          <a:endParaRPr lang="es-CO" sz="1900" b="1" kern="1200" dirty="0">
            <a:solidFill>
              <a:schemeClr val="tx1"/>
            </a:solidFill>
            <a:latin typeface="+mj-lt"/>
          </a:endParaRPr>
        </a:p>
      </dsp:txBody>
      <dsp:txXfrm>
        <a:off x="2124064" y="713766"/>
        <a:ext cx="1860500" cy="688793"/>
      </dsp:txXfrm>
    </dsp:sp>
    <dsp:sp modelId="{A64B05F6-25CF-4C8A-AF4D-04A32FA11162}">
      <dsp:nvSpPr>
        <dsp:cNvPr id="0" name=""/>
        <dsp:cNvSpPr/>
      </dsp:nvSpPr>
      <dsp:spPr>
        <a:xfrm>
          <a:off x="2124064" y="1402560"/>
          <a:ext cx="1860500" cy="194898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900" kern="1200" dirty="0" smtClean="0">
              <a:latin typeface="+mj-lt"/>
            </a:rPr>
            <a:t>Cantidad de producto por recurso invertido</a:t>
          </a:r>
          <a:endParaRPr lang="es-CO" sz="1900" kern="1200" dirty="0">
            <a:latin typeface="+mj-lt"/>
          </a:endParaRPr>
        </a:p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900" kern="1200" dirty="0" smtClean="0">
              <a:latin typeface="+mj-lt"/>
            </a:rPr>
            <a:t>25%</a:t>
          </a:r>
          <a:endParaRPr lang="es-CO" sz="1900" kern="1200" dirty="0">
            <a:latin typeface="+mj-lt"/>
          </a:endParaRPr>
        </a:p>
      </dsp:txBody>
      <dsp:txXfrm>
        <a:off x="2124064" y="1402560"/>
        <a:ext cx="1860500" cy="1948987"/>
      </dsp:txXfrm>
    </dsp:sp>
    <dsp:sp modelId="{76D02783-CFC6-449F-97DC-9E57DE09514D}">
      <dsp:nvSpPr>
        <dsp:cNvPr id="0" name=""/>
        <dsp:cNvSpPr/>
      </dsp:nvSpPr>
      <dsp:spPr>
        <a:xfrm>
          <a:off x="4245035" y="713766"/>
          <a:ext cx="1860500" cy="688793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145938"/>
                <a:satOff val="-954"/>
                <a:lumOff val="16369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45938"/>
                <a:satOff val="-954"/>
                <a:lumOff val="16369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45938"/>
                <a:satOff val="-954"/>
                <a:lumOff val="16369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  <a:hueOff val="145938"/>
              <a:satOff val="-954"/>
              <a:lumOff val="1636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b="1" kern="1200" dirty="0" smtClean="0">
              <a:solidFill>
                <a:schemeClr val="tx1"/>
              </a:solidFill>
              <a:latin typeface="+mj-lt"/>
            </a:rPr>
            <a:t>REQUISITOS LEGALES</a:t>
          </a:r>
          <a:endParaRPr lang="es-CO" sz="1900" b="1" kern="1200" dirty="0">
            <a:solidFill>
              <a:schemeClr val="tx1"/>
            </a:solidFill>
            <a:latin typeface="+mj-lt"/>
          </a:endParaRPr>
        </a:p>
      </dsp:txBody>
      <dsp:txXfrm>
        <a:off x="4245035" y="713766"/>
        <a:ext cx="1860500" cy="688793"/>
      </dsp:txXfrm>
    </dsp:sp>
    <dsp:sp modelId="{55699B13-64B9-47E7-AA38-13EFA6A01F71}">
      <dsp:nvSpPr>
        <dsp:cNvPr id="0" name=""/>
        <dsp:cNvSpPr/>
      </dsp:nvSpPr>
      <dsp:spPr>
        <a:xfrm>
          <a:off x="4245035" y="1402560"/>
          <a:ext cx="1860500" cy="194898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900" kern="1200" dirty="0" smtClean="0">
              <a:latin typeface="+mj-lt"/>
            </a:rPr>
            <a:t>Ley 715 de 2001 y 1176 de 2007 (SGP)</a:t>
          </a:r>
        </a:p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900" kern="1200" dirty="0" smtClean="0">
              <a:latin typeface="+mj-lt"/>
            </a:rPr>
            <a:t>25%</a:t>
          </a:r>
        </a:p>
      </dsp:txBody>
      <dsp:txXfrm>
        <a:off x="4245035" y="1402560"/>
        <a:ext cx="1860500" cy="1948987"/>
      </dsp:txXfrm>
    </dsp:sp>
    <dsp:sp modelId="{6FAD3768-3678-4F55-A58C-7948E39A66DC}">
      <dsp:nvSpPr>
        <dsp:cNvPr id="0" name=""/>
        <dsp:cNvSpPr/>
      </dsp:nvSpPr>
      <dsp:spPr>
        <a:xfrm>
          <a:off x="6366005" y="713766"/>
          <a:ext cx="1860500" cy="688793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218907"/>
                <a:satOff val="-1431"/>
                <a:lumOff val="24554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218907"/>
                <a:satOff val="-1431"/>
                <a:lumOff val="24554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218907"/>
                <a:satOff val="-1431"/>
                <a:lumOff val="24554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  <a:hueOff val="218907"/>
              <a:satOff val="-1431"/>
              <a:lumOff val="2455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b="1" kern="1200" smtClean="0">
              <a:solidFill>
                <a:schemeClr val="tx1"/>
              </a:solidFill>
              <a:latin typeface="+mj-lt"/>
            </a:rPr>
            <a:t>GESTIÓN</a:t>
          </a:r>
          <a:endParaRPr lang="es-CO" sz="1900" b="1" kern="1200" dirty="0">
            <a:solidFill>
              <a:schemeClr val="tx1"/>
            </a:solidFill>
            <a:latin typeface="+mj-lt"/>
          </a:endParaRPr>
        </a:p>
      </dsp:txBody>
      <dsp:txXfrm>
        <a:off x="6366005" y="713766"/>
        <a:ext cx="1860500" cy="688793"/>
      </dsp:txXfrm>
    </dsp:sp>
    <dsp:sp modelId="{7FFA2E33-1E35-4117-90DE-3534C0B8DE1E}">
      <dsp:nvSpPr>
        <dsp:cNvPr id="0" name=""/>
        <dsp:cNvSpPr/>
      </dsp:nvSpPr>
      <dsp:spPr>
        <a:xfrm>
          <a:off x="6366005" y="1402560"/>
          <a:ext cx="1860500" cy="194898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900" kern="1200" dirty="0" smtClean="0">
              <a:latin typeface="+mj-lt"/>
            </a:rPr>
            <a:t>Capacidad Administrativa +</a:t>
          </a:r>
          <a:endParaRPr lang="es-CO" sz="1900" kern="1200" dirty="0">
            <a:latin typeface="+mj-lt"/>
          </a:endParaRPr>
        </a:p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900" kern="1200" dirty="0" smtClean="0">
              <a:latin typeface="+mj-lt"/>
            </a:rPr>
            <a:t>Desempeño Fiscal</a:t>
          </a:r>
          <a:endParaRPr lang="es-CO" sz="1900" kern="1200" dirty="0">
            <a:latin typeface="+mj-lt"/>
          </a:endParaRPr>
        </a:p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900" kern="1200" dirty="0" smtClean="0">
              <a:latin typeface="+mj-lt"/>
            </a:rPr>
            <a:t>25%</a:t>
          </a:r>
          <a:endParaRPr lang="es-CO" sz="1900" kern="1200" dirty="0">
            <a:latin typeface="+mj-lt"/>
          </a:endParaRPr>
        </a:p>
      </dsp:txBody>
      <dsp:txXfrm>
        <a:off x="6366005" y="1402560"/>
        <a:ext cx="1860500" cy="1948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0.23129</cdr:x>
      <cdr:y>0.64313</cdr:y>
    </cdr:from>
    <cdr:to>
      <cdr:x>0.42087</cdr:x>
      <cdr:y>0.9008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1059900" y="1764245"/>
          <a:ext cx="868767" cy="706840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0.74861</cdr:x>
      <cdr:y>0.61227</cdr:y>
    </cdr:from>
    <cdr:to>
      <cdr:x>0.93819</cdr:x>
      <cdr:y>0.86994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3422650" y="1679575"/>
          <a:ext cx="866775" cy="706835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0.74861</cdr:x>
      <cdr:y>0.61227</cdr:y>
    </cdr:from>
    <cdr:to>
      <cdr:x>0.93819</cdr:x>
      <cdr:y>0.86994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3422650" y="1679575"/>
          <a:ext cx="866775" cy="706835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0.74861</cdr:x>
      <cdr:y>0.61227</cdr:y>
    </cdr:from>
    <cdr:to>
      <cdr:x>0.93819</cdr:x>
      <cdr:y>0.86994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3422650" y="1679575"/>
          <a:ext cx="866775" cy="706835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0.74861</cdr:x>
      <cdr:y>0.61227</cdr:y>
    </cdr:from>
    <cdr:to>
      <cdr:x>0.93819</cdr:x>
      <cdr:y>0.86994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3422650" y="1679575"/>
          <a:ext cx="866775" cy="706835"/>
        </a:xfrm>
        <a:prstGeom xmlns:a="http://schemas.openxmlformats.org/drawingml/2006/main" prst="rect">
          <a:avLst/>
        </a:prstGeom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0.74861</cdr:x>
      <cdr:y>0.61227</cdr:y>
    </cdr:from>
    <cdr:to>
      <cdr:x>0.93819</cdr:x>
      <cdr:y>0.86994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3422650" y="1679575"/>
          <a:ext cx="866775" cy="706835"/>
        </a:xfrm>
        <a:prstGeom xmlns:a="http://schemas.openxmlformats.org/drawingml/2006/main" prst="rect">
          <a:avLst/>
        </a:prstGeom>
      </cdr:spPr>
    </cdr:pic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0.11582</cdr:x>
      <cdr:y>0.61613</cdr:y>
    </cdr:from>
    <cdr:to>
      <cdr:x>0.3054</cdr:x>
      <cdr:y>0.8738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530733" y="1690163"/>
          <a:ext cx="868767" cy="706840"/>
        </a:xfrm>
        <a:prstGeom xmlns:a="http://schemas.openxmlformats.org/drawingml/2006/main" prst="rect">
          <a:avLst/>
        </a:prstGeom>
      </cdr:spPr>
    </cdr:pic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0.16566</cdr:x>
      <cdr:y>0.61999</cdr:y>
    </cdr:from>
    <cdr:to>
      <cdr:x>0.35524</cdr:x>
      <cdr:y>0.87766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760907" y="1700746"/>
          <a:ext cx="870772" cy="706840"/>
        </a:xfrm>
        <a:prstGeom xmlns:a="http://schemas.openxmlformats.org/drawingml/2006/main" prst="rect">
          <a:avLst/>
        </a:prstGeom>
      </cdr:spPr>
    </cdr:pic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0.74861</cdr:x>
      <cdr:y>0.61227</cdr:y>
    </cdr:from>
    <cdr:to>
      <cdr:x>0.93819</cdr:x>
      <cdr:y>0.86994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3422650" y="1679575"/>
          <a:ext cx="866775" cy="706835"/>
        </a:xfrm>
        <a:prstGeom xmlns:a="http://schemas.openxmlformats.org/drawingml/2006/main" prst="rect">
          <a:avLst/>
        </a:prstGeom>
      </cdr:spPr>
    </cdr:pic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0.61667</cdr:x>
      <cdr:y>0.61227</cdr:y>
    </cdr:from>
    <cdr:to>
      <cdr:x>0.80625</cdr:x>
      <cdr:y>0.86994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2819395" y="1679579"/>
          <a:ext cx="866760" cy="706840"/>
        </a:xfrm>
        <a:prstGeom xmlns:a="http://schemas.openxmlformats.org/drawingml/2006/main" prst="rect">
          <a:avLst/>
        </a:prstGeom>
      </cdr:spPr>
    </cdr:pic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0.74861</cdr:x>
      <cdr:y>0.61227</cdr:y>
    </cdr:from>
    <cdr:to>
      <cdr:x>0.93819</cdr:x>
      <cdr:y>0.86994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3422650" y="1679575"/>
          <a:ext cx="866775" cy="706835"/>
        </a:xfrm>
        <a:prstGeom xmlns:a="http://schemas.openxmlformats.org/drawingml/2006/main" prst="rect">
          <a:avLst/>
        </a:prstGeom>
      </cdr:spPr>
    </cdr:pic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0.74861</cdr:x>
      <cdr:y>0.61227</cdr:y>
    </cdr:from>
    <cdr:to>
      <cdr:x>0.93819</cdr:x>
      <cdr:y>0.86994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3422650" y="1679575"/>
          <a:ext cx="866775" cy="706835"/>
        </a:xfrm>
        <a:prstGeom xmlns:a="http://schemas.openxmlformats.org/drawingml/2006/main" prst="rect">
          <a:avLst/>
        </a:prstGeom>
      </cdr:spPr>
    </cdr:pic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0.74861</cdr:x>
      <cdr:y>0.61227</cdr:y>
    </cdr:from>
    <cdr:to>
      <cdr:x>0.93819</cdr:x>
      <cdr:y>0.86994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3422650" y="1679575"/>
          <a:ext cx="866775" cy="706835"/>
        </a:xfrm>
        <a:prstGeom xmlns:a="http://schemas.openxmlformats.org/drawingml/2006/main" prst="rect">
          <a:avLst/>
        </a:prstGeom>
      </cdr:spPr>
    </cdr:pic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0.45569</cdr:x>
      <cdr:y>0.60374</cdr:y>
    </cdr:from>
    <cdr:to>
      <cdr:x>0.64527</cdr:x>
      <cdr:y>0.86141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2088232" y="1656184"/>
          <a:ext cx="868766" cy="706841"/>
        </a:xfrm>
        <a:prstGeom xmlns:a="http://schemas.openxmlformats.org/drawingml/2006/main" prst="rect">
          <a:avLst/>
        </a:prstGeom>
      </cdr:spPr>
    </cdr:pic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0.74861</cdr:x>
      <cdr:y>0.61227</cdr:y>
    </cdr:from>
    <cdr:to>
      <cdr:x>0.93819</cdr:x>
      <cdr:y>0.86994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3422650" y="1679575"/>
          <a:ext cx="866775" cy="706835"/>
        </a:xfrm>
        <a:prstGeom xmlns:a="http://schemas.openxmlformats.org/drawingml/2006/main" prst="rect">
          <a:avLst/>
        </a:prstGeom>
      </cdr:spPr>
    </cdr:pic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0.66659</cdr:x>
      <cdr:y>0.57749</cdr:y>
    </cdr:from>
    <cdr:to>
      <cdr:x>0.85617</cdr:x>
      <cdr:y>0.83516</cdr:y>
    </cdr:to>
    <cdr:pic>
      <cdr:nvPicPr>
        <cdr:cNvPr id="2" name="Imagen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61570" t="22781" r="27929" b="61995"/>
        <a:stretch xmlns:a="http://schemas.openxmlformats.org/drawingml/2006/main"/>
      </cdr:blipFill>
      <cdr:spPr>
        <a:xfrm xmlns:a="http://schemas.openxmlformats.org/drawingml/2006/main">
          <a:off x="3096344" y="1584176"/>
          <a:ext cx="880604" cy="706840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EFD31-994F-402B-8924-BD0DF67E9D34}" type="datetimeFigureOut">
              <a:rPr lang="es-MX" smtClean="0"/>
              <a:t>16/02/2018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B063B-BE04-46B5-A7CB-8EA5888475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250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917BD-8EA0-4FB1-8054-D4C6C3317E4F}" type="slidenum">
              <a:rPr lang="es-CO" smtClean="0"/>
              <a:t>1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6231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917BD-8EA0-4FB1-8054-D4C6C3317E4F}" type="slidenum">
              <a:rPr lang="es-CO" smtClean="0"/>
              <a:t>7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9092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917BD-8EA0-4FB1-8054-D4C6C3317E4F}" type="slidenum">
              <a:rPr lang="es-CO" smtClean="0"/>
              <a:t>15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36765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917BD-8EA0-4FB1-8054-D4C6C3317E4F}" type="slidenum">
              <a:rPr lang="es-CO" smtClean="0"/>
              <a:t>28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55516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917BD-8EA0-4FB1-8054-D4C6C3317E4F}" type="slidenum">
              <a:rPr lang="es-CO" smtClean="0"/>
              <a:t>42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15803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340-05A4-4EDA-B2D5-645F7FD8807D}" type="datetimeFigureOut">
              <a:rPr lang="es-CO" smtClean="0"/>
              <a:t>16/02/2018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A9A-93EE-4899-9287-ECCFFC7596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3399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340-05A4-4EDA-B2D5-645F7FD8807D}" type="datetimeFigureOut">
              <a:rPr lang="es-CO" smtClean="0"/>
              <a:t>16/02/2018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A9A-93EE-4899-9287-ECCFFC7596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1999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340-05A4-4EDA-B2D5-645F7FD8807D}" type="datetimeFigureOut">
              <a:rPr lang="es-CO" smtClean="0"/>
              <a:t>16/02/2018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A9A-93EE-4899-9287-ECCFFC7596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3357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340-05A4-4EDA-B2D5-645F7FD8807D}" type="datetimeFigureOut">
              <a:rPr lang="es-CO" smtClean="0"/>
              <a:t>16/02/2018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A9A-93EE-4899-9287-ECCFFC7596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5626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340-05A4-4EDA-B2D5-645F7FD8807D}" type="datetimeFigureOut">
              <a:rPr lang="es-CO" smtClean="0"/>
              <a:t>16/02/2018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A9A-93EE-4899-9287-ECCFFC7596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9897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340-05A4-4EDA-B2D5-645F7FD8807D}" type="datetimeFigureOut">
              <a:rPr lang="es-CO" smtClean="0"/>
              <a:t>16/02/2018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A9A-93EE-4899-9287-ECCFFC7596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5090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340-05A4-4EDA-B2D5-645F7FD8807D}" type="datetimeFigureOut">
              <a:rPr lang="es-CO" smtClean="0"/>
              <a:t>16/02/2018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A9A-93EE-4899-9287-ECCFFC7596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831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340-05A4-4EDA-B2D5-645F7FD8807D}" type="datetimeFigureOut">
              <a:rPr lang="es-CO" smtClean="0"/>
              <a:t>16/02/2018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A9A-93EE-4899-9287-ECCFFC7596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466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340-05A4-4EDA-B2D5-645F7FD8807D}" type="datetimeFigureOut">
              <a:rPr lang="es-CO" smtClean="0"/>
              <a:t>16/02/2018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A9A-93EE-4899-9287-ECCFFC7596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819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340-05A4-4EDA-B2D5-645F7FD8807D}" type="datetimeFigureOut">
              <a:rPr lang="es-CO" smtClean="0"/>
              <a:t>16/02/2018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A9A-93EE-4899-9287-ECCFFC7596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3153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340-05A4-4EDA-B2D5-645F7FD8807D}" type="datetimeFigureOut">
              <a:rPr lang="es-CO" smtClean="0"/>
              <a:t>16/02/2018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A9A-93EE-4899-9287-ECCFFC7596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6022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BF18FF4E-9F3D-47B8-B362-44303AEB1F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3532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BF18FF4E-9F3D-47B8-B362-44303AEB1F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9407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BF18FF4E-9F3D-47B8-B362-44303AEB1F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4137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BF18FF4E-9F3D-47B8-B362-44303AEB1F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3040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BF18FF4E-9F3D-47B8-B362-44303AEB1F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8019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BF18FF4E-9F3D-47B8-B362-44303AEB1F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7199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BF18FF4E-9F3D-47B8-B362-44303AEB1F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351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BF18FF4E-9F3D-47B8-B362-44303AEB1F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2768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BF18FF4E-9F3D-47B8-B362-44303AEB1F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0538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BF18FF4E-9F3D-47B8-B362-44303AEB1F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6047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1C340-05A4-4EDA-B2D5-645F7FD8807D}" type="datetimeFigureOut">
              <a:rPr lang="es-CO" smtClean="0"/>
              <a:t>16/02/2018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C9A9A-93EE-4899-9287-ECCFFC7596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441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9.xml"/><Relationship Id="rId4" Type="http://schemas.openxmlformats.org/officeDocument/2006/relationships/chart" Target="../charts/char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1.xml"/><Relationship Id="rId4" Type="http://schemas.openxmlformats.org/officeDocument/2006/relationships/chart" Target="../charts/char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3848" y="2420888"/>
            <a:ext cx="9178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4000" b="1">
                <a:ln w="0"/>
                <a:solidFill>
                  <a:schemeClr val="accent4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CO" sz="3600" dirty="0">
                <a:solidFill>
                  <a:schemeClr val="tx1"/>
                </a:solidFill>
              </a:rPr>
              <a:t>EVALUACIÓN PLAN </a:t>
            </a:r>
            <a:r>
              <a:rPr lang="es-CO" sz="3600" dirty="0" smtClean="0">
                <a:solidFill>
                  <a:schemeClr val="tx1"/>
                </a:solidFill>
              </a:rPr>
              <a:t>DE DESARROLLO </a:t>
            </a:r>
            <a:r>
              <a:rPr lang="es-CO" sz="3600" dirty="0">
                <a:solidFill>
                  <a:schemeClr val="tx1"/>
                </a:solidFill>
              </a:rPr>
              <a:t>2016-2019</a:t>
            </a:r>
          </a:p>
        </p:txBody>
      </p:sp>
    </p:spTree>
    <p:extLst>
      <p:ext uri="{BB962C8B-B14F-4D97-AF65-F5344CB8AC3E}">
        <p14:creationId xmlns:p14="http://schemas.microsoft.com/office/powerpoint/2010/main" val="38765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907704" y="980728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SECTORIAL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29898"/>
              </p:ext>
            </p:extLst>
          </p:nvPr>
        </p:nvGraphicFramePr>
        <p:xfrm>
          <a:off x="467544" y="1836655"/>
          <a:ext cx="8280920" cy="2736306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619134"/>
                <a:gridCol w="4411332"/>
                <a:gridCol w="1160876"/>
                <a:gridCol w="1083485"/>
                <a:gridCol w="1006093"/>
              </a:tblGrid>
              <a:tr h="70001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 err="1">
                          <a:effectLst/>
                        </a:rPr>
                        <a:t>CodSec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</a:rPr>
                        <a:t>Sector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>
                          <a:effectLst/>
                        </a:rPr>
                        <a:t>Nivel de Cumplimiento 2016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>
                          <a:effectLst/>
                        </a:rPr>
                        <a:t>Nivel de Cumplimiento 2017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</a:rPr>
                        <a:t>Nivel de cumplimiento cuatrienio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2408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A.1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EDUCACIÓN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95.34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93.10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47.11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1079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A.2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SALUD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50.00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1079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A.3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APSB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67.00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46.57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28.39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1079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A.4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DEPORTE Y RECREACIÓN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96.08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89.47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46.39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1079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A.5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CULTURA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91.67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47.92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1079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A.7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VIVIENDA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40.00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54.40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23.60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76076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A.14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</a:rPr>
                        <a:t>ATENCIÓN A GRUPOS VULNERABLES-PROMOCIÓN SOCIAL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97.62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96.61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48.56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2408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A.13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</a:rPr>
                        <a:t>PROMOCIÓN DEL DESARROLLO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100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90.91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 dirty="0">
                          <a:effectLst/>
                        </a:rPr>
                        <a:t>47.73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601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907704" y="828001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SECTORIAL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85985"/>
              </p:ext>
            </p:extLst>
          </p:nvPr>
        </p:nvGraphicFramePr>
        <p:xfrm>
          <a:off x="251520" y="1628800"/>
          <a:ext cx="8352928" cy="3240364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624518"/>
                <a:gridCol w="4449692"/>
                <a:gridCol w="1170971"/>
                <a:gridCol w="1092906"/>
                <a:gridCol w="1014841"/>
              </a:tblGrid>
              <a:tr h="66450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 err="1">
                          <a:effectLst/>
                        </a:rPr>
                        <a:t>CodSec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</a:rPr>
                        <a:t>Sector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>
                          <a:effectLst/>
                        </a:rPr>
                        <a:t>Nivel de Cumplimiento 2016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>
                          <a:effectLst/>
                        </a:rPr>
                        <a:t>Nivel de Cumplimiento 2017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</a:rPr>
                        <a:t>Nivel de cumplimiento cuatrienio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3834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</a:rPr>
                        <a:t>A.6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</a:rPr>
                        <a:t>SERVICIOS PÚBLICOS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50.00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37.50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834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A.8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</a:rPr>
                        <a:t>AGROPECUARIO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89.21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 dirty="0">
                          <a:effectLst/>
                        </a:rPr>
                        <a:t>77.25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41.62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834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A.16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DESARROLLO COMUNITARIO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89.29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90.33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44.91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834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A.17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FORTALECIMIENTO INSTITUCIONAL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84.38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86.36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42.69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834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A.15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EQUIPAMIENTO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50.00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834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A.18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</a:rPr>
                        <a:t>JUSTICIA Y SEGURIDAD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88.89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90.00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44.72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834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A.11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</a:rPr>
                        <a:t>CENTTROS DE RECLUSIÓN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100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50.00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6722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A.12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PREVENCION Y ATENCIÓN DE DESASTRES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100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50.00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834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A.10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AMBIENTAL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93.33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94.31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46.91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37242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effectLst/>
                        </a:rPr>
                        <a:t>NIVEL DE CUMPLIMIENTO PLAN DE DESARROLLO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>
                          <a:effectLst/>
                        </a:rPr>
                        <a:t>91.05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 dirty="0">
                          <a:effectLst/>
                        </a:rPr>
                        <a:t>88.82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u="none" strike="noStrike" dirty="0">
                          <a:effectLst/>
                        </a:rPr>
                        <a:t>44.97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124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899592" y="908720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LÍNEA ESTRATÉGICA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010461"/>
              </p:ext>
            </p:extLst>
          </p:nvPr>
        </p:nvGraphicFramePr>
        <p:xfrm>
          <a:off x="914730" y="1988840"/>
          <a:ext cx="7059239" cy="2676816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456755"/>
                <a:gridCol w="1301242"/>
                <a:gridCol w="1301242"/>
              </a:tblGrid>
              <a:tr h="9486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</a:rPr>
                        <a:t>Línea Estratégica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>
                          <a:effectLst/>
                        </a:rPr>
                        <a:t>Nivel de Cumplimiento 2016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</a:rPr>
                        <a:t>Nivel de Cumplimiento 2017 -Parcial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4594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</a:rPr>
                        <a:t>Línea 1: Competitividad, Infraestructura y movilidad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66.64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67.09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4228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Línea 2: La Nueva Ruralidad para vivir mejor en el campo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87.95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87.28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99399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Línea 3: Bienestar social con inversión y justicia social para todos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effectLst/>
                        </a:rPr>
                        <a:t>96.13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94.34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4228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Línea 4: Sostenibilidad ambiental y cambio climático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96.43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92.82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4228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Línea 5: Desarrollo político, seguridad, justicia y DDHH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80.00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85.71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4228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</a:rPr>
                        <a:t>Línea 6: Paz y posconflicto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50.00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87.50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4594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</a:rPr>
                        <a:t>Línea 7: Gobernanza y buen gobierno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97.37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effectLst/>
                        </a:rPr>
                        <a:t>96.15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47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691680" y="1052736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EVÁLUACIÓN SECRETARÍA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879778"/>
              </p:ext>
            </p:extLst>
          </p:nvPr>
        </p:nvGraphicFramePr>
        <p:xfrm>
          <a:off x="1259632" y="1780840"/>
          <a:ext cx="6483177" cy="3296317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093065"/>
                <a:gridCol w="1195056"/>
                <a:gridCol w="1195056"/>
              </a:tblGrid>
              <a:tr h="68575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</a:rPr>
                        <a:t>Dependencia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>
                          <a:effectLst/>
                        </a:rPr>
                        <a:t>Nivel de Cumplimiento 2016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</a:rPr>
                        <a:t>Nivel de Cumplimiento 2017 -Parcial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9757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Secretaría de Deportes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95.56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9757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Secretaría de Desarrrolo Social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97.55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96.32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9757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Secretaría de Educación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99.90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94.87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9757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Secretaría de Gobierno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93.75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94.55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9757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</a:rPr>
                        <a:t>Secretaría de Hacienda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9757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</a:rPr>
                        <a:t>Secretaría de Infraestructura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61.74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64.95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9757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Secretaría de Planeación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66.67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50.00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9757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Secretaría de Salud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100.00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9757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>
                          <a:effectLst/>
                        </a:rPr>
                        <a:t>Secretaría de Tránsito y Transporte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60.16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70.00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72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Secretaría</a:t>
                      </a:r>
                      <a:r>
                        <a:rPr lang="es-MX" sz="12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Agropecuaria y de Recursos Naturales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>
                          <a:effectLst/>
                        </a:rPr>
                        <a:t>94.11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effectLst/>
                        </a:rPr>
                        <a:t>90.10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34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55576" y="828001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PLAN DE DESAROLLO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0248548"/>
              </p:ext>
            </p:extLst>
          </p:nvPr>
        </p:nvGraphicFramePr>
        <p:xfrm>
          <a:off x="1274155" y="1412673"/>
          <a:ext cx="6595690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1576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3849" y="2564904"/>
            <a:ext cx="8856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ln w="0"/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ÍNDICE DESEMPEÑO FISCAL</a:t>
            </a:r>
          </a:p>
          <a:p>
            <a:pPr algn="ctr"/>
            <a:r>
              <a:rPr lang="es-CO" sz="4000" b="1" dirty="0" smtClean="0">
                <a:ln w="0"/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2016</a:t>
            </a:r>
            <a:endParaRPr lang="es-CO" sz="4800" b="1" dirty="0">
              <a:ln w="0"/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86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9431878"/>
              </p:ext>
            </p:extLst>
          </p:nvPr>
        </p:nvGraphicFramePr>
        <p:xfrm>
          <a:off x="1583668" y="1628800"/>
          <a:ext cx="597666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691680" y="908720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GENERALES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3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4" name="Gráfico 3"/>
          <p:cNvGraphicFramePr>
            <a:graphicFrameLocks/>
          </p:cNvGraphicFramePr>
          <p:nvPr>
            <p:extLst/>
          </p:nvPr>
        </p:nvGraphicFramePr>
        <p:xfrm>
          <a:off x="-113771" y="2066925"/>
          <a:ext cx="45931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áfico 4"/>
          <p:cNvGraphicFramePr>
            <a:graphicFrameLocks/>
          </p:cNvGraphicFramePr>
          <p:nvPr>
            <p:extLst/>
          </p:nvPr>
        </p:nvGraphicFramePr>
        <p:xfrm>
          <a:off x="4612746" y="2047875"/>
          <a:ext cx="46450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691680" y="908720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GENERALES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53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331640" y="836712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POR COMPONENTE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/>
          </p:nvPr>
        </p:nvGraphicFramePr>
        <p:xfrm>
          <a:off x="-68262" y="2052637"/>
          <a:ext cx="458258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/>
          <p:cNvGraphicFramePr>
            <a:graphicFrameLocks/>
          </p:cNvGraphicFramePr>
          <p:nvPr>
            <p:extLst/>
          </p:nvPr>
        </p:nvGraphicFramePr>
        <p:xfrm>
          <a:off x="4619096" y="2062162"/>
          <a:ext cx="45931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5991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331640" y="836712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POR COMPONENTE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/>
          </p:nvPr>
        </p:nvGraphicFramePr>
        <p:xfrm>
          <a:off x="0" y="2208312"/>
          <a:ext cx="46450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6" name="Gráfico 5"/>
          <p:cNvGraphicFramePr>
            <a:graphicFrameLocks/>
          </p:cNvGraphicFramePr>
          <p:nvPr>
            <p:extLst/>
          </p:nvPr>
        </p:nvGraphicFramePr>
        <p:xfrm>
          <a:off x="4529245" y="2208312"/>
          <a:ext cx="458258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1950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331640" y="836712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POR COMPONENTE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/>
          </p:nvPr>
        </p:nvGraphicFramePr>
        <p:xfrm>
          <a:off x="-113771" y="2066925"/>
          <a:ext cx="45931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6" name="Gráfico 5"/>
          <p:cNvGraphicFramePr>
            <a:graphicFrameLocks/>
          </p:cNvGraphicFramePr>
          <p:nvPr>
            <p:extLst/>
          </p:nvPr>
        </p:nvGraphicFramePr>
        <p:xfrm>
          <a:off x="4612746" y="2047875"/>
          <a:ext cx="46450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8093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1772262"/>
              </p:ext>
            </p:extLst>
          </p:nvPr>
        </p:nvGraphicFramePr>
        <p:xfrm>
          <a:off x="611560" y="1196752"/>
          <a:ext cx="813690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637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6053061"/>
              </p:ext>
            </p:extLst>
          </p:nvPr>
        </p:nvGraphicFramePr>
        <p:xfrm>
          <a:off x="323528" y="1052735"/>
          <a:ext cx="849694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275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3849" y="2564904"/>
            <a:ext cx="8856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ln w="0"/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ÍNDICE DESEMPEÑO INTEGRAL</a:t>
            </a:r>
          </a:p>
          <a:p>
            <a:pPr algn="ctr"/>
            <a:r>
              <a:rPr lang="es-CO" sz="4000" b="1" dirty="0" smtClean="0">
                <a:ln w="0"/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2016</a:t>
            </a:r>
            <a:endParaRPr lang="es-CO" sz="4800" b="1" dirty="0">
              <a:ln w="0"/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29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771800" y="908720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COMPONENTES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1516211"/>
              </p:ext>
            </p:extLst>
          </p:nvPr>
        </p:nvGraphicFramePr>
        <p:xfrm>
          <a:off x="539552" y="1554797"/>
          <a:ext cx="8229600" cy="406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1008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691680" y="908720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GENERALES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4" name="Gráfico 3"/>
          <p:cNvGraphicFramePr>
            <a:graphicFrameLocks/>
          </p:cNvGraphicFramePr>
          <p:nvPr>
            <p:extLst/>
          </p:nvPr>
        </p:nvGraphicFramePr>
        <p:xfrm>
          <a:off x="1691680" y="2060848"/>
          <a:ext cx="6035708" cy="3675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310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691680" y="908720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GENERALES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/>
          </p:nvPr>
        </p:nvGraphicFramePr>
        <p:xfrm>
          <a:off x="-113771" y="2066925"/>
          <a:ext cx="45931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8" name="Gráfico 7"/>
          <p:cNvGraphicFramePr>
            <a:graphicFrameLocks/>
          </p:cNvGraphicFramePr>
          <p:nvPr>
            <p:extLst/>
          </p:nvPr>
        </p:nvGraphicFramePr>
        <p:xfrm>
          <a:off x="4612746" y="2047875"/>
          <a:ext cx="46450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1903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259632" y="90872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POR COMPONENTE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/>
          </p:nvPr>
        </p:nvGraphicFramePr>
        <p:xfrm>
          <a:off x="-68262" y="2052637"/>
          <a:ext cx="458258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>
            <p:extLst/>
          </p:nvPr>
        </p:nvGraphicFramePr>
        <p:xfrm>
          <a:off x="4619096" y="2062162"/>
          <a:ext cx="45931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2925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61787" y="478255"/>
            <a:ext cx="6870032" cy="1046747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COMPONENTES EFICIENCIA</a:t>
            </a:r>
          </a:p>
        </p:txBody>
      </p:sp>
      <p:pic>
        <p:nvPicPr>
          <p:cNvPr id="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7901836" cy="3304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78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61787" y="478255"/>
            <a:ext cx="6870032" cy="1046747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COMPONENTES EFICIENCIA</a:t>
            </a:r>
          </a:p>
        </p:txBody>
      </p:sp>
      <p:pic>
        <p:nvPicPr>
          <p:cNvPr id="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230713" cy="3604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84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61787" y="478255"/>
            <a:ext cx="6870032" cy="1046747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COMPONENTES EFICIENCIA</a:t>
            </a:r>
          </a:p>
        </p:txBody>
      </p:sp>
      <p:pic>
        <p:nvPicPr>
          <p:cNvPr id="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052736"/>
            <a:ext cx="8530826" cy="3559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185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259632" y="90872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POR COMPONENTE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/>
          </p:nvPr>
        </p:nvGraphicFramePr>
        <p:xfrm>
          <a:off x="0" y="2052137"/>
          <a:ext cx="46450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0385848"/>
              </p:ext>
            </p:extLst>
          </p:nvPr>
        </p:nvGraphicFramePr>
        <p:xfrm>
          <a:off x="4427984" y="2052137"/>
          <a:ext cx="458258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3970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259632" y="90872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POR COMPONENTE</a:t>
            </a:r>
            <a:endParaRPr 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/>
          </p:nvPr>
        </p:nvGraphicFramePr>
        <p:xfrm>
          <a:off x="-113771" y="2066925"/>
          <a:ext cx="45931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8" name="Gráfico 7"/>
          <p:cNvGraphicFramePr>
            <a:graphicFrameLocks/>
          </p:cNvGraphicFramePr>
          <p:nvPr>
            <p:extLst/>
          </p:nvPr>
        </p:nvGraphicFramePr>
        <p:xfrm>
          <a:off x="4211960" y="2066925"/>
          <a:ext cx="46450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3451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9013" t="27895" r="32500" b="18597"/>
          <a:stretch/>
        </p:blipFill>
        <p:spPr>
          <a:xfrm>
            <a:off x="1475656" y="1268760"/>
            <a:ext cx="5749348" cy="4496286"/>
          </a:xfrm>
          <a:prstGeom prst="rect">
            <a:avLst/>
          </a:prstGeom>
        </p:spPr>
      </p:pic>
      <p:pic>
        <p:nvPicPr>
          <p:cNvPr id="5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23528" y="726069"/>
            <a:ext cx="8712968" cy="1046747"/>
          </a:xfrm>
        </p:spPr>
        <p:txBody>
          <a:bodyPr>
            <a:noAutofit/>
          </a:bodyPr>
          <a:lstStyle/>
          <a:p>
            <a:pPr algn="ctr"/>
            <a:r>
              <a:rPr lang="es-MX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COMPONENTES </a:t>
            </a:r>
            <a:r>
              <a:rPr lang="es-MX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lang="es-MX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ADMINISTRATIVA</a:t>
            </a:r>
          </a:p>
        </p:txBody>
      </p:sp>
    </p:spTree>
    <p:extLst>
      <p:ext uri="{BB962C8B-B14F-4D97-AF65-F5344CB8AC3E}">
        <p14:creationId xmlns:p14="http://schemas.microsoft.com/office/powerpoint/2010/main" val="235224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84138"/>
              </p:ext>
            </p:extLst>
          </p:nvPr>
        </p:nvGraphicFramePr>
        <p:xfrm>
          <a:off x="428624" y="980729"/>
          <a:ext cx="8535863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9134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1900607"/>
              </p:ext>
            </p:extLst>
          </p:nvPr>
        </p:nvGraphicFramePr>
        <p:xfrm>
          <a:off x="428625" y="1597223"/>
          <a:ext cx="8286750" cy="3663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414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0" y="2564904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ln w="0"/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NUEVA MEDICIÓN DE DESEMPEÑO MUNICIPAL</a:t>
            </a:r>
          </a:p>
          <a:p>
            <a:pPr algn="ctr"/>
            <a:r>
              <a:rPr lang="es-CO" sz="2800" b="1" dirty="0" smtClean="0">
                <a:ln w="0"/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MDM</a:t>
            </a:r>
          </a:p>
          <a:p>
            <a:pPr algn="ctr"/>
            <a:r>
              <a:rPr lang="es-CO" sz="2800" b="1" dirty="0" smtClean="0">
                <a:ln w="0"/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2016</a:t>
            </a:r>
            <a:endParaRPr lang="es-CO" sz="3600" b="1" dirty="0">
              <a:ln w="0"/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71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0" y="476672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s-MX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ESTRUCTURA MDM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1316" t="29298" r="37533" b="7544"/>
          <a:stretch/>
        </p:blipFill>
        <p:spPr>
          <a:xfrm>
            <a:off x="683568" y="1222519"/>
            <a:ext cx="6120680" cy="547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6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17"/>
            <a:ext cx="9144000" cy="68579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7425" y="620688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s-MX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RESULTADOS GENERALES</a:t>
            </a: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5155981"/>
              </p:ext>
            </p:extLst>
          </p:nvPr>
        </p:nvGraphicFramePr>
        <p:xfrm>
          <a:off x="447265" y="1340768"/>
          <a:ext cx="8067021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255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943841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MX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RESULTADOS SUBREGIÓN </a:t>
            </a:r>
            <a:r>
              <a:rPr lang="es-MX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NORTE</a:t>
            </a:r>
            <a:endParaRPr lang="es-MX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724354" y="2420888"/>
            <a:ext cx="24724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u="sng" dirty="0">
                <a:latin typeface="+mj-lt"/>
              </a:rPr>
              <a:t>GRUPO 1</a:t>
            </a:r>
          </a:p>
          <a:p>
            <a:endParaRPr lang="es-MX" sz="1200" b="1" u="sng" dirty="0">
              <a:latin typeface="+mj-lt"/>
            </a:endParaRPr>
          </a:p>
          <a:p>
            <a:r>
              <a:rPr lang="es-MX" sz="1200" b="1" dirty="0" smtClean="0">
                <a:latin typeface="+mj-lt"/>
              </a:rPr>
              <a:t>217 </a:t>
            </a:r>
            <a:r>
              <a:rPr lang="es-MX" sz="1200" b="1" dirty="0">
                <a:latin typeface="+mj-lt"/>
              </a:rPr>
              <a:t>municipios del país. </a:t>
            </a:r>
          </a:p>
          <a:p>
            <a:r>
              <a:rPr lang="es-MX" sz="1200" dirty="0">
                <a:latin typeface="+mj-lt"/>
              </a:rPr>
              <a:t>Posición </a:t>
            </a:r>
            <a:r>
              <a:rPr lang="es-MX" sz="1200" dirty="0" smtClean="0">
                <a:latin typeface="+mj-lt"/>
              </a:rPr>
              <a:t>77</a:t>
            </a:r>
            <a:endParaRPr lang="es-MX" sz="1200" dirty="0">
              <a:latin typeface="+mj-lt"/>
            </a:endParaRPr>
          </a:p>
          <a:p>
            <a:r>
              <a:rPr lang="es-MX" sz="1200" b="1" dirty="0" smtClean="0">
                <a:latin typeface="+mj-lt"/>
              </a:rPr>
              <a:t>33 municipios </a:t>
            </a:r>
            <a:r>
              <a:rPr lang="es-MX" sz="1200" b="1" dirty="0">
                <a:latin typeface="+mj-lt"/>
              </a:rPr>
              <a:t>de Antioquia.</a:t>
            </a:r>
          </a:p>
          <a:p>
            <a:r>
              <a:rPr lang="es-MX" sz="1200" dirty="0">
                <a:latin typeface="+mj-lt"/>
              </a:rPr>
              <a:t>Posición </a:t>
            </a:r>
            <a:r>
              <a:rPr lang="es-MX" sz="1200" dirty="0" smtClean="0">
                <a:latin typeface="+mj-lt"/>
              </a:rPr>
              <a:t>15</a:t>
            </a:r>
            <a:endParaRPr lang="es-MX" sz="1200" dirty="0">
              <a:latin typeface="+mj-lt"/>
            </a:endParaRPr>
          </a:p>
          <a:p>
            <a:r>
              <a:rPr lang="es-MX" sz="1200" b="1" dirty="0">
                <a:latin typeface="+mj-lt"/>
              </a:rPr>
              <a:t>5</a:t>
            </a:r>
            <a:r>
              <a:rPr lang="es-MX" sz="1200" b="1" dirty="0" smtClean="0">
                <a:latin typeface="+mj-lt"/>
              </a:rPr>
              <a:t> </a:t>
            </a:r>
            <a:r>
              <a:rPr lang="es-MX" sz="1200" b="1" dirty="0">
                <a:latin typeface="+mj-lt"/>
              </a:rPr>
              <a:t>municipios </a:t>
            </a:r>
            <a:r>
              <a:rPr lang="es-MX" sz="1200" b="1" dirty="0" smtClean="0">
                <a:latin typeface="+mj-lt"/>
              </a:rPr>
              <a:t>Subregión Norte. </a:t>
            </a:r>
            <a:r>
              <a:rPr lang="es-MX" sz="1200" dirty="0">
                <a:latin typeface="+mj-lt"/>
              </a:rPr>
              <a:t>Posición 2</a:t>
            </a:r>
          </a:p>
          <a:p>
            <a:endParaRPr lang="es-MX" sz="1200" dirty="0">
              <a:latin typeface="+mj-lt"/>
            </a:endParaRPr>
          </a:p>
          <a:p>
            <a:endParaRPr lang="es-MX" sz="1200" dirty="0">
              <a:latin typeface="+mj-lt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1865109"/>
              </p:ext>
            </p:extLst>
          </p:nvPr>
        </p:nvGraphicFramePr>
        <p:xfrm>
          <a:off x="899592" y="1772816"/>
          <a:ext cx="5824762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7064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RESULTADOS SUBREGIÓN </a:t>
            </a:r>
            <a:r>
              <a:rPr lang="es-MX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NORTE</a:t>
            </a:r>
            <a:endParaRPr lang="es-MX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24354" y="2420888"/>
            <a:ext cx="24724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u="sng" dirty="0">
                <a:latin typeface="+mj-lt"/>
              </a:rPr>
              <a:t>GRUPO 1</a:t>
            </a:r>
          </a:p>
          <a:p>
            <a:endParaRPr lang="es-MX" sz="1200" b="1" u="sng" dirty="0">
              <a:latin typeface="+mj-lt"/>
            </a:endParaRPr>
          </a:p>
          <a:p>
            <a:r>
              <a:rPr lang="es-MX" sz="1200" b="1" dirty="0" smtClean="0">
                <a:latin typeface="+mj-lt"/>
              </a:rPr>
              <a:t>217 </a:t>
            </a:r>
            <a:r>
              <a:rPr lang="es-MX" sz="1200" b="1" dirty="0">
                <a:latin typeface="+mj-lt"/>
              </a:rPr>
              <a:t>municipios del país. </a:t>
            </a:r>
          </a:p>
          <a:p>
            <a:r>
              <a:rPr lang="es-MX" sz="1200" dirty="0">
                <a:latin typeface="+mj-lt"/>
              </a:rPr>
              <a:t>Posición </a:t>
            </a:r>
            <a:r>
              <a:rPr lang="es-MX" sz="1200" dirty="0" smtClean="0">
                <a:latin typeface="+mj-lt"/>
              </a:rPr>
              <a:t>77</a:t>
            </a:r>
            <a:endParaRPr lang="es-MX" sz="1200" dirty="0">
              <a:latin typeface="+mj-lt"/>
            </a:endParaRPr>
          </a:p>
          <a:p>
            <a:r>
              <a:rPr lang="es-MX" sz="1200" b="1" dirty="0" smtClean="0">
                <a:latin typeface="+mj-lt"/>
              </a:rPr>
              <a:t>33 municipios </a:t>
            </a:r>
            <a:r>
              <a:rPr lang="es-MX" sz="1200" b="1" dirty="0">
                <a:latin typeface="+mj-lt"/>
              </a:rPr>
              <a:t>de Antioquia.</a:t>
            </a:r>
          </a:p>
          <a:p>
            <a:r>
              <a:rPr lang="es-MX" sz="1200" dirty="0">
                <a:latin typeface="+mj-lt"/>
              </a:rPr>
              <a:t>Posición </a:t>
            </a:r>
            <a:r>
              <a:rPr lang="es-MX" sz="1200" dirty="0" smtClean="0">
                <a:latin typeface="+mj-lt"/>
              </a:rPr>
              <a:t>15</a:t>
            </a:r>
            <a:endParaRPr lang="es-MX" sz="1200" dirty="0">
              <a:latin typeface="+mj-lt"/>
            </a:endParaRPr>
          </a:p>
          <a:p>
            <a:r>
              <a:rPr lang="es-MX" sz="1200" b="1" dirty="0">
                <a:latin typeface="+mj-lt"/>
              </a:rPr>
              <a:t>5</a:t>
            </a:r>
            <a:r>
              <a:rPr lang="es-MX" sz="1200" b="1" dirty="0" smtClean="0">
                <a:latin typeface="+mj-lt"/>
              </a:rPr>
              <a:t> </a:t>
            </a:r>
            <a:r>
              <a:rPr lang="es-MX" sz="1200" b="1" dirty="0">
                <a:latin typeface="+mj-lt"/>
              </a:rPr>
              <a:t>municipios </a:t>
            </a:r>
            <a:r>
              <a:rPr lang="es-MX" sz="1200" b="1" dirty="0" smtClean="0">
                <a:latin typeface="+mj-lt"/>
              </a:rPr>
              <a:t>Subregión Norte. </a:t>
            </a:r>
            <a:r>
              <a:rPr lang="es-MX" sz="1200" dirty="0">
                <a:latin typeface="+mj-lt"/>
              </a:rPr>
              <a:t>Posición 2</a:t>
            </a:r>
          </a:p>
          <a:p>
            <a:endParaRPr lang="es-MX" sz="1200" dirty="0">
              <a:latin typeface="+mj-lt"/>
            </a:endParaRPr>
          </a:p>
          <a:p>
            <a:endParaRPr lang="es-MX" sz="1200" dirty="0">
              <a:latin typeface="+mj-lt"/>
            </a:endParaRPr>
          </a:p>
        </p:txBody>
      </p:sp>
      <p:pic>
        <p:nvPicPr>
          <p:cNvPr id="6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6090179"/>
              </p:ext>
            </p:extLst>
          </p:nvPr>
        </p:nvGraphicFramePr>
        <p:xfrm>
          <a:off x="683568" y="1700808"/>
          <a:ext cx="6040786" cy="3908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197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8650" y="548680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FUENTE DE </a:t>
            </a:r>
            <a:r>
              <a:rPr lang="es-MX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INFORMACIÓN</a:t>
            </a:r>
            <a:endParaRPr lang="es-MX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1119" t="25790" r="34079" b="22456"/>
          <a:stretch/>
        </p:blipFill>
        <p:spPr>
          <a:xfrm>
            <a:off x="1307620" y="1196752"/>
            <a:ext cx="6528760" cy="42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2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0" y="1109004"/>
            <a:ext cx="91440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ESTRUCTURA COMPONENTE DE RESULTADOS</a:t>
            </a:r>
          </a:p>
        </p:txBody>
      </p:sp>
      <p:pic>
        <p:nvPicPr>
          <p:cNvPr id="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1612" t="63333" r="37434" b="8246"/>
          <a:stretch/>
        </p:blipFill>
        <p:spPr>
          <a:xfrm>
            <a:off x="291290" y="2129557"/>
            <a:ext cx="8561419" cy="334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5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51520" y="954490"/>
            <a:ext cx="8640960" cy="994172"/>
          </a:xfrm>
        </p:spPr>
        <p:txBody>
          <a:bodyPr>
            <a:noAutofit/>
          </a:bodyPr>
          <a:lstStyle/>
          <a:p>
            <a:pPr algn="ctr"/>
            <a:r>
              <a:rPr lang="es-MX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ESTRUCTURA COMPONENTE DE GESTIÓN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1710" t="17369" r="36151" b="49473"/>
          <a:stretch/>
        </p:blipFill>
        <p:spPr>
          <a:xfrm>
            <a:off x="474103" y="1948662"/>
            <a:ext cx="8195793" cy="3627646"/>
          </a:xfrm>
          <a:prstGeom prst="rect">
            <a:avLst/>
          </a:prstGeom>
        </p:spPr>
      </p:pic>
      <p:pic>
        <p:nvPicPr>
          <p:cNvPr id="5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2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9552" y="692696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COMPONENTES RESULTADOS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194689"/>
              </p:ext>
            </p:extLst>
          </p:nvPr>
        </p:nvGraphicFramePr>
        <p:xfrm>
          <a:off x="1161713" y="1556792"/>
          <a:ext cx="7082694" cy="3744418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770674"/>
                <a:gridCol w="2887746"/>
                <a:gridCol w="1167243"/>
                <a:gridCol w="1257031"/>
              </a:tblGrid>
              <a:tr h="54710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COMPONENTE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2015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2016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56759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Educación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Cobertura media neta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  </a:t>
                      </a:r>
                      <a:r>
                        <a:rPr lang="es-MX" sz="1400" u="none" strike="noStrike" dirty="0">
                          <a:effectLst/>
                        </a:rPr>
                        <a:t>0.47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0.535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45675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SABER 11 </a:t>
                      </a:r>
                      <a:r>
                        <a:rPr lang="es-MX" sz="1400" u="none" strike="noStrike" dirty="0" smtClean="0">
                          <a:effectLst/>
                        </a:rPr>
                        <a:t>Matemáticas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 </a:t>
                      </a:r>
                      <a:r>
                        <a:rPr lang="es-MX" sz="1400" u="none" strike="noStrike" dirty="0" smtClean="0">
                          <a:effectLst/>
                        </a:rPr>
                        <a:t>48.32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49.20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45675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SABER 11 Lenguaje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  </a:t>
                      </a:r>
                      <a:r>
                        <a:rPr lang="es-MX" sz="1400" u="none" strike="noStrike" dirty="0" smtClean="0">
                          <a:effectLst/>
                        </a:rPr>
                        <a:t>48.64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 </a:t>
                      </a:r>
                      <a:r>
                        <a:rPr lang="es-MX" sz="1400" u="none" strike="noStrike" dirty="0" smtClean="0">
                          <a:effectLst/>
                        </a:rPr>
                        <a:t>51.62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45675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Cobertura Transición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   </a:t>
                      </a:r>
                      <a:r>
                        <a:rPr lang="es-MX" sz="1400" u="none" strike="noStrike" dirty="0" smtClean="0">
                          <a:effectLst/>
                        </a:rPr>
                        <a:t>0.69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 0.658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456759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Salud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Cobertura salud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  </a:t>
                      </a:r>
                      <a:r>
                        <a:rPr lang="es-MX" sz="1400" u="none" strike="noStrike" dirty="0" smtClean="0">
                          <a:effectLst/>
                        </a:rPr>
                        <a:t> </a:t>
                      </a:r>
                      <a:r>
                        <a:rPr lang="es-MX" sz="1400" u="none" strike="noStrike" dirty="0">
                          <a:effectLst/>
                        </a:rPr>
                        <a:t>0.95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  0.917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45675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Vacunación Pentavalente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   </a:t>
                      </a:r>
                      <a:r>
                        <a:rPr lang="es-MX" sz="1400" u="none" strike="noStrike" dirty="0" smtClean="0">
                          <a:effectLst/>
                        </a:rPr>
                        <a:t>1.06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45675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Mortalidad Infantil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   </a:t>
                      </a:r>
                      <a:r>
                        <a:rPr lang="es-MX" sz="1400" u="none" strike="noStrike" dirty="0" smtClean="0">
                          <a:effectLst/>
                        </a:rPr>
                        <a:t>11.85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  </a:t>
                      </a:r>
                      <a:r>
                        <a:rPr lang="es-MX" sz="1400" u="none" strike="noStrike" dirty="0" smtClean="0">
                          <a:effectLst/>
                        </a:rPr>
                        <a:t>12.65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573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8650" y="548680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COMPONENTES RESULTADOS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372949"/>
              </p:ext>
            </p:extLst>
          </p:nvPr>
        </p:nvGraphicFramePr>
        <p:xfrm>
          <a:off x="1084483" y="1340768"/>
          <a:ext cx="7336354" cy="4104454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834089"/>
                <a:gridCol w="2991168"/>
                <a:gridCol w="1209047"/>
                <a:gridCol w="1302050"/>
              </a:tblGrid>
              <a:tr h="44602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COMPONENTE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>
                          <a:effectLst/>
                        </a:rPr>
                        <a:t>2015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2016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2368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Servicios públicos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Cobertura eléctrica rural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 </a:t>
                      </a:r>
                      <a:r>
                        <a:rPr lang="es-MX" sz="1400" u="none" strike="noStrike" dirty="0" smtClean="0">
                          <a:effectLst/>
                        </a:rPr>
                        <a:t>0.98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 </a:t>
                      </a:r>
                      <a:r>
                        <a:rPr lang="es-MX" sz="1400" u="none" strike="noStrike" dirty="0">
                          <a:effectLst/>
                        </a:rPr>
                        <a:t>0.98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37236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Cobertura internet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 0.06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0.084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3337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Cobertura Acueducto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0.55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0.47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3337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Cobertura Alcantarillado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0.40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0.36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349232">
                <a:tc rowSpan="6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Seguridad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Hurtos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85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90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371687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Hurtos x 10000 hab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23.84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24.93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43186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Homicidios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21.00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5.00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44602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Homicidios x 10000 hab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5.89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1.38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29734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Violencia intrafamiliar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7.00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26.00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34998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Violencia intrafamiliar x 10000 hab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1.96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7.20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82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7" name="Grupo 6"/>
          <p:cNvGrpSpPr/>
          <p:nvPr/>
        </p:nvGrpSpPr>
        <p:grpSpPr>
          <a:xfrm>
            <a:off x="1043608" y="1091447"/>
            <a:ext cx="5708831" cy="5740102"/>
            <a:chOff x="5305926" y="110619"/>
            <a:chExt cx="5438274" cy="7459581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3"/>
            <a:srcRect l="21118" t="34386" r="34277" b="31930"/>
            <a:stretch/>
          </p:blipFill>
          <p:spPr>
            <a:xfrm>
              <a:off x="5305926" y="110619"/>
              <a:ext cx="5438274" cy="2310065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 rotWithShape="1">
            <a:blip r:embed="rId4"/>
            <a:srcRect l="21217" t="18070" r="34375" b="6842"/>
            <a:stretch/>
          </p:blipFill>
          <p:spPr>
            <a:xfrm>
              <a:off x="5329989" y="2420684"/>
              <a:ext cx="5414211" cy="5149516"/>
            </a:xfrm>
            <a:prstGeom prst="rect">
              <a:avLst/>
            </a:prstGeom>
          </p:spPr>
        </p:pic>
      </p:grp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-45327" y="404664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FUENTE DE </a:t>
            </a:r>
            <a:r>
              <a:rPr lang="es-MX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INFORMACIÓN</a:t>
            </a:r>
            <a:endParaRPr lang="es-MX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95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40473" y="418604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COMPONENTES </a:t>
            </a:r>
            <a:r>
              <a:rPr lang="es-MX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GESTIÓN</a:t>
            </a:r>
            <a:endParaRPr lang="es-MX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527683"/>
              </p:ext>
            </p:extLst>
          </p:nvPr>
        </p:nvGraphicFramePr>
        <p:xfrm>
          <a:off x="1331640" y="1124745"/>
          <a:ext cx="7104367" cy="4392487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069627"/>
                <a:gridCol w="2180083"/>
                <a:gridCol w="1522484"/>
                <a:gridCol w="1332173"/>
              </a:tblGrid>
              <a:tr h="4625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 COMPONENTE 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2015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2016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37294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Movilización </a:t>
                      </a:r>
                      <a:r>
                        <a:rPr lang="es-MX" sz="1400" u="none" strike="noStrike" dirty="0">
                          <a:effectLst/>
                        </a:rPr>
                        <a:t>de recursos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Ingreso tributario y no tributario sin recaudo OT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253257.51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294864.72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445937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Recaudo por instrumentos de OT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92405.35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96071.52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673891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% de inversión financiada con recursos propios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24.1%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19.5%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416011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Ejecución de calidad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% Ejecución SGP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85.1%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78.6%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55226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% Ejecución Ing Propios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93.4%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61.2%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55226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% Ejecución Otras Fuentes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88.7%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73.2%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55226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Cumplimiento del plazo inicial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37.00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18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8650" y="764704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COMPONENTES </a:t>
            </a:r>
            <a:r>
              <a:rPr lang="es-MX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GESTIÓN</a:t>
            </a:r>
            <a:endParaRPr lang="es-MX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403627"/>
              </p:ext>
            </p:extLst>
          </p:nvPr>
        </p:nvGraphicFramePr>
        <p:xfrm>
          <a:off x="1141892" y="1628800"/>
          <a:ext cx="7104367" cy="3312368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069627"/>
                <a:gridCol w="2180083"/>
                <a:gridCol w="1522484"/>
                <a:gridCol w="1332173"/>
              </a:tblGrid>
              <a:tr h="53726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 COMPONENTE 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2015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2016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4147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Gestión de instrumentos de ordenamiento territorial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Tasa efectiva de recaudo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4.95929705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5.53158071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5044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% Uso de instrumentos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0.5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0.5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504474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Gobierno abierto y transparente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Gestión Documental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1.00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1.00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48320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Rendición de Cuentas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0.89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0.57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  <a:tr h="6414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Atención al ciudadano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58" marR="4858" marT="485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56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44000" cy="68579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199347" y="418604"/>
            <a:ext cx="4884821" cy="994172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FUENTE DE </a:t>
            </a:r>
            <a:r>
              <a:rPr lang="es-MX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INFORMACIÓN</a:t>
            </a:r>
            <a:endParaRPr lang="es-MX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755576" y="1052736"/>
            <a:ext cx="5951744" cy="5585130"/>
            <a:chOff x="3633537" y="773400"/>
            <a:chExt cx="5534527" cy="6972798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3"/>
            <a:srcRect l="21019" t="39474" r="33684" b="24912"/>
            <a:stretch/>
          </p:blipFill>
          <p:spPr>
            <a:xfrm>
              <a:off x="3633537" y="773400"/>
              <a:ext cx="5522495" cy="2442412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 rotWithShape="1">
            <a:blip r:embed="rId4"/>
            <a:srcRect l="21020" t="22888" r="33585" b="11053"/>
            <a:stretch/>
          </p:blipFill>
          <p:spPr>
            <a:xfrm>
              <a:off x="3633537" y="3215812"/>
              <a:ext cx="5534527" cy="45303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300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3849" y="2564904"/>
            <a:ext cx="8856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ln w="0"/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ÍNDICE DE GOBIERNO ABIERTO</a:t>
            </a:r>
          </a:p>
          <a:p>
            <a:pPr algn="ctr"/>
            <a:r>
              <a:rPr lang="es-CO" sz="3200" b="1" dirty="0" smtClean="0">
                <a:ln w="0"/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IGA</a:t>
            </a:r>
          </a:p>
          <a:p>
            <a:pPr algn="ctr"/>
            <a:r>
              <a:rPr lang="es-CO" sz="3200" b="1" dirty="0" smtClean="0">
                <a:ln w="0"/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2015-2016</a:t>
            </a:r>
            <a:endParaRPr lang="es-CO" sz="4000" b="1" dirty="0">
              <a:ln w="0"/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51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187624" y="1340768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+mj-lt"/>
              </a:rPr>
              <a:t>RESULTADOS GENERALES 2016-2017</a:t>
            </a:r>
            <a:endParaRPr lang="es-MX" sz="3200" b="1" dirty="0">
              <a:latin typeface="+mj-l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0075" t="12200" r="21651" b="72400"/>
          <a:stretch/>
        </p:blipFill>
        <p:spPr>
          <a:xfrm>
            <a:off x="164728" y="2348880"/>
            <a:ext cx="8964488" cy="133255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9288" t="22001" r="21650" b="12201"/>
          <a:stretch/>
        </p:blipFill>
        <p:spPr>
          <a:xfrm>
            <a:off x="251520" y="908720"/>
            <a:ext cx="8617979" cy="54006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15616" y="188640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latin typeface="+mj-lt"/>
              </a:rPr>
              <a:t>RESULTADOS GENERALES 2016-2017</a:t>
            </a:r>
            <a:endParaRPr lang="es-MX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920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858</Words>
  <Application>Microsoft Office PowerPoint</Application>
  <PresentationFormat>Presentación en pantalla (4:3)</PresentationFormat>
  <Paragraphs>413</Paragraphs>
  <Slides>44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8" baseType="lpstr">
      <vt:lpstr>Arial</vt:lpstr>
      <vt:lpstr>Arial Narrow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COMPONENTES EFICIENCIA</vt:lpstr>
      <vt:lpstr>COMPONENTES EFICIENCIA</vt:lpstr>
      <vt:lpstr>COMPONENTES EFICIENCIA</vt:lpstr>
      <vt:lpstr>Presentación de PowerPoint</vt:lpstr>
      <vt:lpstr>Presentación de PowerPoint</vt:lpstr>
      <vt:lpstr>COMPONENTES CAPACIDAD ADMINISTRATIVA</vt:lpstr>
      <vt:lpstr>Presentación de PowerPoint</vt:lpstr>
      <vt:lpstr>Presentación de PowerPoint</vt:lpstr>
      <vt:lpstr>Presentación de PowerPoint</vt:lpstr>
      <vt:lpstr>ESTRUCTURA MDM</vt:lpstr>
      <vt:lpstr>RESULTADOS GENERALES</vt:lpstr>
      <vt:lpstr>RESULTADOS SUBREGIÓN NORTE</vt:lpstr>
      <vt:lpstr>RESULTADOS SUBREGIÓN NORTE</vt:lpstr>
      <vt:lpstr>FUENTE DE INFORMACIÓN</vt:lpstr>
      <vt:lpstr>ESTRUCTURA COMPONENTE DE RESULTADOS</vt:lpstr>
      <vt:lpstr>ESTRUCTURA COMPONENTE DE GESTIÓN</vt:lpstr>
      <vt:lpstr>COMPONENTES RESULTADOS</vt:lpstr>
      <vt:lpstr>COMPONENTES RESULTADOS</vt:lpstr>
      <vt:lpstr>FUENTE DE INFORMACIÓN</vt:lpstr>
      <vt:lpstr>COMPONENTES GESTIÓN</vt:lpstr>
      <vt:lpstr>COMPONENTES GESTIÓN</vt:lpstr>
      <vt:lpstr>FUENTE DE INFORMACIÓN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Comunicaciones</dc:creator>
  <cp:lastModifiedBy>user</cp:lastModifiedBy>
  <cp:revision>16</cp:revision>
  <dcterms:created xsi:type="dcterms:W3CDTF">2016-11-17T19:12:16Z</dcterms:created>
  <dcterms:modified xsi:type="dcterms:W3CDTF">2018-02-16T14:34:28Z</dcterms:modified>
</cp:coreProperties>
</file>